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76" r:id="rId3"/>
    <p:sldId id="268" r:id="rId4"/>
    <p:sldId id="269" r:id="rId5"/>
    <p:sldId id="267" r:id="rId6"/>
    <p:sldId id="261" r:id="rId7"/>
    <p:sldId id="264" r:id="rId8"/>
    <p:sldId id="265" r:id="rId9"/>
    <p:sldId id="266" r:id="rId10"/>
    <p:sldId id="272" r:id="rId11"/>
    <p:sldId id="273" r:id="rId12"/>
    <p:sldId id="278" r:id="rId13"/>
    <p:sldId id="277" r:id="rId14"/>
    <p:sldId id="271" r:id="rId15"/>
    <p:sldId id="281" r:id="rId16"/>
    <p:sldId id="280" r:id="rId17"/>
  </p:sldIdLst>
  <p:sldSz cx="12192000" cy="6858000"/>
  <p:notesSz cx="6858000" cy="9144000"/>
  <p:defaultText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6242" autoAdjust="0"/>
  </p:normalViewPr>
  <p:slideViewPr>
    <p:cSldViewPr snapToGrid="0">
      <p:cViewPr varScale="1">
        <p:scale>
          <a:sx n="68" d="100"/>
          <a:sy n="68" d="100"/>
        </p:scale>
        <p:origin x="96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83D70-91AA-429A-BD57-1CB6792B30EE}"/>
              </a:ext>
            </a:extLst>
          </p:cNvPr>
          <p:cNvSpPr>
            <a:spLocks noGrp="1"/>
          </p:cNvSpPr>
          <p:nvPr>
            <p:ph type="ctrTitle"/>
          </p:nvPr>
        </p:nvSpPr>
        <p:spPr>
          <a:xfrm>
            <a:off x="1088136" y="1078030"/>
            <a:ext cx="9288096" cy="2956718"/>
          </a:xfrm>
        </p:spPr>
        <p:txBody>
          <a:bodyPr anchor="t">
            <a:noAutofit/>
          </a:bodyPr>
          <a:lstStyle>
            <a:lvl1pPr algn="l">
              <a:defRPr sz="6600" cap="all" baseline="0"/>
            </a:lvl1pPr>
          </a:lstStyle>
          <a:p>
            <a:r>
              <a:rPr lang="en-US" dirty="0"/>
              <a:t>Click to edit Master title style</a:t>
            </a:r>
          </a:p>
        </p:txBody>
      </p:sp>
      <p:sp>
        <p:nvSpPr>
          <p:cNvPr id="3" name="Subtitle 2">
            <a:extLst>
              <a:ext uri="{FF2B5EF4-FFF2-40B4-BE49-F238E27FC236}">
                <a16:creationId xmlns:a16="http://schemas.microsoft.com/office/drawing/2014/main" id="{F065D245-B564-481D-A323-F73C5BCA8461}"/>
              </a:ext>
            </a:extLst>
          </p:cNvPr>
          <p:cNvSpPr>
            <a:spLocks noGrp="1"/>
          </p:cNvSpPr>
          <p:nvPr>
            <p:ph type="subTitle" idx="1"/>
          </p:nvPr>
        </p:nvSpPr>
        <p:spPr>
          <a:xfrm>
            <a:off x="1088136" y="4455621"/>
            <a:ext cx="9288096" cy="1435331"/>
          </a:xfrm>
        </p:spPr>
        <p:txBody>
          <a:bodyPr>
            <a:normAutofit/>
          </a:bodyPr>
          <a:lstStyle>
            <a:lvl1pPr marL="0" indent="0" algn="l">
              <a:lnSpc>
                <a:spcPct val="12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8E072EE-51B3-4C0C-A460-4684AB079301}"/>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5" name="Footer Placeholder 4">
            <a:extLst>
              <a:ext uri="{FF2B5EF4-FFF2-40B4-BE49-F238E27FC236}">
                <a16:creationId xmlns:a16="http://schemas.microsoft.com/office/drawing/2014/main" id="{011422A5-3076-413B-84CB-ED3BA4171C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267C68-40D5-477E-9DBC-C28FD4B1142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7691522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C900-05BC-4021-B69F-2DAF974B7EF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F26E227-253A-44A0-9404-1CFD8CE41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FF5A02-0FC4-41C8-A13C-4C929B28846B}"/>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5" name="Footer Placeholder 4">
            <a:extLst>
              <a:ext uri="{FF2B5EF4-FFF2-40B4-BE49-F238E27FC236}">
                <a16:creationId xmlns:a16="http://schemas.microsoft.com/office/drawing/2014/main" id="{80459378-C430-49DB-B2D6-E32FBBCD4A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B9D57D-CB8E-4E67-AE2D-2790E2AA60CB}"/>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4231834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2CF945-D70F-49C1-8CE5-5758C1166014}"/>
              </a:ext>
            </a:extLst>
          </p:cNvPr>
          <p:cNvSpPr>
            <a:spLocks noGrp="1"/>
          </p:cNvSpPr>
          <p:nvPr>
            <p:ph type="title" orient="vert"/>
          </p:nvPr>
        </p:nvSpPr>
        <p:spPr>
          <a:xfrm>
            <a:off x="9182100" y="1091381"/>
            <a:ext cx="2171700" cy="495336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C2FDB721-04AA-4330-8045-3F2D9BB4BC66}"/>
              </a:ext>
            </a:extLst>
          </p:cNvPr>
          <p:cNvSpPr>
            <a:spLocks noGrp="1"/>
          </p:cNvSpPr>
          <p:nvPr>
            <p:ph type="body" orient="vert" idx="1"/>
          </p:nvPr>
        </p:nvSpPr>
        <p:spPr>
          <a:xfrm>
            <a:off x="838200" y="1091381"/>
            <a:ext cx="8265340" cy="495336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F418C15-991C-4C71-8DCD-DB3B3888831F}"/>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5" name="Footer Placeholder 4">
            <a:extLst>
              <a:ext uri="{FF2B5EF4-FFF2-40B4-BE49-F238E27FC236}">
                <a16:creationId xmlns:a16="http://schemas.microsoft.com/office/drawing/2014/main" id="{F7728CC3-5830-4EFA-B28E-1648904DE1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DA91B6-E419-4483-9B66-3C758788BC48}"/>
              </a:ext>
            </a:extLst>
          </p:cNvPr>
          <p:cNvSpPr>
            <a:spLocks noGrp="1"/>
          </p:cNvSpPr>
          <p:nvPr>
            <p:ph type="sldNum" sz="quarter" idx="12"/>
          </p:nvPr>
        </p:nvSpPr>
        <p:spPr/>
        <p:txBody>
          <a:bodyPr/>
          <a:lstStyle/>
          <a:p>
            <a:fld id="{719D7796-F675-488F-AC46-C88938C80352}" type="slidenum">
              <a:rPr lang="en-US" smtClean="0"/>
              <a:t>‹#›</a:t>
            </a:fld>
            <a:endParaRPr lang="en-US"/>
          </a:p>
        </p:txBody>
      </p:sp>
      <p:cxnSp>
        <p:nvCxnSpPr>
          <p:cNvPr id="7" name="Straight Connector 6">
            <a:extLst>
              <a:ext uri="{FF2B5EF4-FFF2-40B4-BE49-F238E27FC236}">
                <a16:creationId xmlns:a16="http://schemas.microsoft.com/office/drawing/2014/main" id="{DE447C6A-78C3-4687-9A71-A05DBF6700DE}"/>
              </a:ext>
            </a:extLst>
          </p:cNvPr>
          <p:cNvCxnSpPr>
            <a:cxnSpLocks/>
          </p:cNvCxnSpPr>
          <p:nvPr/>
        </p:nvCxnSpPr>
        <p:spPr>
          <a:xfrm>
            <a:off x="11387805"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7921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EE2F5-9D3C-4BE7-9AD5-335B31CF2C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F98C4F-4BF6-47CF-ABEE-2B12748C4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539070-70D2-4DD1-A439-155343FE262E}"/>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5" name="Footer Placeholder 4">
            <a:extLst>
              <a:ext uri="{FF2B5EF4-FFF2-40B4-BE49-F238E27FC236}">
                <a16:creationId xmlns:a16="http://schemas.microsoft.com/office/drawing/2014/main" id="{6151AB30-CD74-471D-9FA6-ADC0C901E6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A137C4-F19E-4521-8DCB-4E0CF9CA319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384845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8007D-9B1D-4E2C-B38F-29C6820996DF}"/>
              </a:ext>
            </a:extLst>
          </p:cNvPr>
          <p:cNvSpPr>
            <a:spLocks noGrp="1"/>
          </p:cNvSpPr>
          <p:nvPr>
            <p:ph type="title"/>
          </p:nvPr>
        </p:nvSpPr>
        <p:spPr>
          <a:xfrm>
            <a:off x="1090940" y="1099127"/>
            <a:ext cx="9272260" cy="3472874"/>
          </a:xfrm>
        </p:spPr>
        <p:txBody>
          <a:bodyPr anchor="t">
            <a:normAutofit/>
          </a:bodyPr>
          <a:lstStyle>
            <a:lvl1pPr>
              <a:defRPr sz="40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960C51B-B525-4032-9D08-2978D7367BFF}"/>
              </a:ext>
            </a:extLst>
          </p:cNvPr>
          <p:cNvSpPr>
            <a:spLocks noGrp="1"/>
          </p:cNvSpPr>
          <p:nvPr>
            <p:ph type="body" idx="1"/>
          </p:nvPr>
        </p:nvSpPr>
        <p:spPr>
          <a:xfrm>
            <a:off x="1090939" y="4572000"/>
            <a:ext cx="9272262" cy="1320801"/>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408851-4DCC-447C-828A-5F7E66F7623D}"/>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5" name="Footer Placeholder 4">
            <a:extLst>
              <a:ext uri="{FF2B5EF4-FFF2-40B4-BE49-F238E27FC236}">
                <a16:creationId xmlns:a16="http://schemas.microsoft.com/office/drawing/2014/main" id="{4C094542-CAEF-4D6C-BE6A-BC100F0590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8BDE40-8468-4051-9703-B751608AAF9D}"/>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559763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BF7AE-3892-4896-8C15-7A35A41EFD9C}"/>
              </a:ext>
            </a:extLst>
          </p:cNvPr>
          <p:cNvSpPr>
            <a:spLocks noGrp="1"/>
          </p:cNvSpPr>
          <p:nvPr>
            <p:ph type="title"/>
          </p:nvPr>
        </p:nvSpPr>
        <p:spPr>
          <a:xfrm>
            <a:off x="1088136" y="1088136"/>
            <a:ext cx="9890066" cy="1294228"/>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2FD9A26-86F1-4817-B243-4DE63B4F182F}"/>
              </a:ext>
            </a:extLst>
          </p:cNvPr>
          <p:cNvSpPr>
            <a:spLocks noGrp="1"/>
          </p:cNvSpPr>
          <p:nvPr>
            <p:ph sz="half" idx="1"/>
          </p:nvPr>
        </p:nvSpPr>
        <p:spPr>
          <a:xfrm>
            <a:off x="1082185" y="2440568"/>
            <a:ext cx="4841505" cy="38012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D454BF9B-EA16-48C8-96B9-7A66051BE768}"/>
              </a:ext>
            </a:extLst>
          </p:cNvPr>
          <p:cNvSpPr>
            <a:spLocks noGrp="1"/>
          </p:cNvSpPr>
          <p:nvPr>
            <p:ph sz="half" idx="2"/>
          </p:nvPr>
        </p:nvSpPr>
        <p:spPr>
          <a:xfrm>
            <a:off x="6172200" y="2440568"/>
            <a:ext cx="4806002" cy="3801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6E2D9F-1FCE-4A1C-996E-DB05777A8994}"/>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6" name="Footer Placeholder 5">
            <a:extLst>
              <a:ext uri="{FF2B5EF4-FFF2-40B4-BE49-F238E27FC236}">
                <a16:creationId xmlns:a16="http://schemas.microsoft.com/office/drawing/2014/main" id="{40629E05-3F6C-40BF-9324-118588B6CA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9BE013-C5C0-4CBD-982E-36F037F7366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057646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ED885-5FE5-4407-BE4D-FAD01C40A905}"/>
              </a:ext>
            </a:extLst>
          </p:cNvPr>
          <p:cNvSpPr>
            <a:spLocks noGrp="1"/>
          </p:cNvSpPr>
          <p:nvPr>
            <p:ph type="title"/>
          </p:nvPr>
        </p:nvSpPr>
        <p:spPr>
          <a:xfrm>
            <a:off x="1090940" y="1084333"/>
            <a:ext cx="9949455" cy="83885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E322A77-C134-4857-83E5-51217D3C29FB}"/>
              </a:ext>
            </a:extLst>
          </p:cNvPr>
          <p:cNvSpPr>
            <a:spLocks noGrp="1"/>
          </p:cNvSpPr>
          <p:nvPr>
            <p:ph type="body" idx="1"/>
          </p:nvPr>
        </p:nvSpPr>
        <p:spPr>
          <a:xfrm>
            <a:off x="1092088" y="1923190"/>
            <a:ext cx="4816475"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A4ECBFE-C62C-471B-BFE4-1272EAC3479D}"/>
              </a:ext>
            </a:extLst>
          </p:cNvPr>
          <p:cNvSpPr>
            <a:spLocks noGrp="1"/>
          </p:cNvSpPr>
          <p:nvPr>
            <p:ph sz="half" idx="2"/>
          </p:nvPr>
        </p:nvSpPr>
        <p:spPr>
          <a:xfrm>
            <a:off x="1092088" y="2825791"/>
            <a:ext cx="4816475" cy="3363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710AFC6-F407-4F35-BD37-B32F9B4036D0}"/>
              </a:ext>
            </a:extLst>
          </p:cNvPr>
          <p:cNvSpPr>
            <a:spLocks noGrp="1"/>
          </p:cNvSpPr>
          <p:nvPr>
            <p:ph type="body" sz="quarter" idx="3"/>
          </p:nvPr>
        </p:nvSpPr>
        <p:spPr>
          <a:xfrm>
            <a:off x="6215482" y="1923190"/>
            <a:ext cx="4824913"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8D60D5-0F83-46CB-92F3-849FC08E6E92}"/>
              </a:ext>
            </a:extLst>
          </p:cNvPr>
          <p:cNvSpPr>
            <a:spLocks noGrp="1"/>
          </p:cNvSpPr>
          <p:nvPr>
            <p:ph sz="quarter" idx="4"/>
          </p:nvPr>
        </p:nvSpPr>
        <p:spPr>
          <a:xfrm>
            <a:off x="6215482" y="2825791"/>
            <a:ext cx="4824913" cy="3363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5AE694-5CA0-48DA-90D3-EC42BD1D86C1}"/>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8" name="Footer Placeholder 7">
            <a:extLst>
              <a:ext uri="{FF2B5EF4-FFF2-40B4-BE49-F238E27FC236}">
                <a16:creationId xmlns:a16="http://schemas.microsoft.com/office/drawing/2014/main" id="{F340A80D-4CCB-4899-9E1D-A5967F4E64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753A9D-469A-4ED9-99A1-7E4B115F893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1111209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7C91E-0A11-4E5D-9B8D-5316E73A2D58}"/>
              </a:ext>
            </a:extLst>
          </p:cNvPr>
          <p:cNvSpPr>
            <a:spLocks noGrp="1"/>
          </p:cNvSpPr>
          <p:nvPr>
            <p:ph type="title"/>
          </p:nvPr>
        </p:nvSpPr>
        <p:spPr/>
        <p:txBody>
          <a:bodyPr/>
          <a:lstStyle>
            <a:lvl1pPr>
              <a:defRPr cap="all" baseline="0"/>
            </a:lvl1pPr>
          </a:lstStyle>
          <a:p>
            <a:r>
              <a:rPr lang="en-US" dirty="0"/>
              <a:t>Click to edit Master title style</a:t>
            </a:r>
          </a:p>
        </p:txBody>
      </p:sp>
      <p:sp>
        <p:nvSpPr>
          <p:cNvPr id="3" name="Date Placeholder 2">
            <a:extLst>
              <a:ext uri="{FF2B5EF4-FFF2-40B4-BE49-F238E27FC236}">
                <a16:creationId xmlns:a16="http://schemas.microsoft.com/office/drawing/2014/main" id="{A1B8A8D1-71AD-4F9F-B393-9EED83FEF003}"/>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4" name="Footer Placeholder 3">
            <a:extLst>
              <a:ext uri="{FF2B5EF4-FFF2-40B4-BE49-F238E27FC236}">
                <a16:creationId xmlns:a16="http://schemas.microsoft.com/office/drawing/2014/main" id="{D7E36922-9A4C-453D-9B70-0C3A70281C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5AAEF2-65DC-4E28-9AA4-5115ACB074CC}"/>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3997259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48B02B-A32A-4383-BBC7-0C383390A96F}"/>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3" name="Footer Placeholder 2">
            <a:extLst>
              <a:ext uri="{FF2B5EF4-FFF2-40B4-BE49-F238E27FC236}">
                <a16:creationId xmlns:a16="http://schemas.microsoft.com/office/drawing/2014/main" id="{FCFF7E77-47E0-4F9E-9148-8D0C59C0CF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8005A2-ECF0-4759-A17B-FDECE80683F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4287248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1DD4B-5676-477E-8C52-4C1CF160FCDE}"/>
              </a:ext>
            </a:extLst>
          </p:cNvPr>
          <p:cNvSpPr>
            <a:spLocks noGrp="1"/>
          </p:cNvSpPr>
          <p:nvPr>
            <p:ph type="title"/>
          </p:nvPr>
        </p:nvSpPr>
        <p:spPr>
          <a:xfrm>
            <a:off x="1090940" y="1094448"/>
            <a:ext cx="3785860" cy="1554362"/>
          </a:xfrm>
        </p:spPr>
        <p:txBody>
          <a:bodyPr anchor="t">
            <a:normAutofit/>
          </a:bodyPr>
          <a:lstStyle>
            <a:lvl1pPr>
              <a:defRPr sz="2800" cap="all" baseline="0"/>
            </a:lvl1pPr>
          </a:lstStyle>
          <a:p>
            <a:r>
              <a:rPr lang="en-US" dirty="0"/>
              <a:t>Click to edit Master title style</a:t>
            </a:r>
          </a:p>
        </p:txBody>
      </p:sp>
      <p:sp>
        <p:nvSpPr>
          <p:cNvPr id="3" name="Content Placeholder 2">
            <a:extLst>
              <a:ext uri="{FF2B5EF4-FFF2-40B4-BE49-F238E27FC236}">
                <a16:creationId xmlns:a16="http://schemas.microsoft.com/office/drawing/2014/main" id="{4B5A3E63-EB15-4D82-BF2B-36BB030C430D}"/>
              </a:ext>
            </a:extLst>
          </p:cNvPr>
          <p:cNvSpPr>
            <a:spLocks noGrp="1"/>
          </p:cNvSpPr>
          <p:nvPr>
            <p:ph idx="1"/>
          </p:nvPr>
        </p:nvSpPr>
        <p:spPr>
          <a:xfrm>
            <a:off x="5524500" y="922689"/>
            <a:ext cx="5486002"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CBE994E-BAB7-43DC-A0E4-C779CF2A33D5}"/>
              </a:ext>
            </a:extLst>
          </p:cNvPr>
          <p:cNvSpPr>
            <a:spLocks noGrp="1"/>
          </p:cNvSpPr>
          <p:nvPr>
            <p:ph type="body" sz="half" idx="2"/>
          </p:nvPr>
        </p:nvSpPr>
        <p:spPr>
          <a:xfrm>
            <a:off x="1090940" y="2701254"/>
            <a:ext cx="3785860" cy="316773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FAAA-1B70-42AA-ADCC-F49B58132654}"/>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6" name="Footer Placeholder 5">
            <a:extLst>
              <a:ext uri="{FF2B5EF4-FFF2-40B4-BE49-F238E27FC236}">
                <a16:creationId xmlns:a16="http://schemas.microsoft.com/office/drawing/2014/main" id="{E4C7B6CC-1C13-4F34-AC86-CCD442C8C3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F1B638-9061-41AD-AF47-73A4AF8B781A}"/>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3799099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3C43-1676-4A29-83F9-D788ED2E71E9}"/>
              </a:ext>
            </a:extLst>
          </p:cNvPr>
          <p:cNvSpPr>
            <a:spLocks noGrp="1"/>
          </p:cNvSpPr>
          <p:nvPr>
            <p:ph type="title"/>
          </p:nvPr>
        </p:nvSpPr>
        <p:spPr>
          <a:xfrm>
            <a:off x="1090940" y="1097280"/>
            <a:ext cx="3785860" cy="1559740"/>
          </a:xfrm>
        </p:spPr>
        <p:txBody>
          <a:bodyPr anchor="t">
            <a:normAutofit/>
          </a:bodyPr>
          <a:lstStyle>
            <a:lvl1pPr>
              <a:defRPr sz="2800" cap="all"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214A903-97C7-4349-B8CE-1BBED1942E3B}"/>
              </a:ext>
            </a:extLst>
          </p:cNvPr>
          <p:cNvSpPr>
            <a:spLocks noGrp="1"/>
          </p:cNvSpPr>
          <p:nvPr>
            <p:ph type="pic" idx="1"/>
          </p:nvPr>
        </p:nvSpPr>
        <p:spPr>
          <a:xfrm>
            <a:off x="5524500" y="1143000"/>
            <a:ext cx="54864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BF0A9F58-4AEB-4286-98F7-3C77AA913BE8}"/>
              </a:ext>
            </a:extLst>
          </p:cNvPr>
          <p:cNvSpPr>
            <a:spLocks noGrp="1"/>
          </p:cNvSpPr>
          <p:nvPr>
            <p:ph type="body" sz="half" idx="2"/>
          </p:nvPr>
        </p:nvSpPr>
        <p:spPr>
          <a:xfrm>
            <a:off x="1090940" y="2697480"/>
            <a:ext cx="3785860" cy="309342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F55A58-F085-4500-AF61-045B12C8F41E}"/>
              </a:ext>
            </a:extLst>
          </p:cNvPr>
          <p:cNvSpPr>
            <a:spLocks noGrp="1"/>
          </p:cNvSpPr>
          <p:nvPr>
            <p:ph type="dt" sz="half" idx="10"/>
          </p:nvPr>
        </p:nvSpPr>
        <p:spPr/>
        <p:txBody>
          <a:bodyPr/>
          <a:lstStyle/>
          <a:p>
            <a:fld id="{A1E45834-53BD-4C8F-B791-CD5378F4150E}" type="datetimeFigureOut">
              <a:rPr lang="en-US" smtClean="0"/>
              <a:t>1/23/2024</a:t>
            </a:fld>
            <a:endParaRPr lang="en-US"/>
          </a:p>
        </p:txBody>
      </p:sp>
      <p:sp>
        <p:nvSpPr>
          <p:cNvPr id="6" name="Footer Placeholder 5">
            <a:extLst>
              <a:ext uri="{FF2B5EF4-FFF2-40B4-BE49-F238E27FC236}">
                <a16:creationId xmlns:a16="http://schemas.microsoft.com/office/drawing/2014/main" id="{E9936470-561D-49AE-AC84-B79D483FDA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EF2BE2-DF21-4683-9D5F-849A525FD5C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795155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4438DC-3CEE-4170-9B1C-BAC05CD8C3B5}"/>
              </a:ext>
            </a:extLst>
          </p:cNvPr>
          <p:cNvSpPr>
            <a:spLocks noGrp="1"/>
          </p:cNvSpPr>
          <p:nvPr>
            <p:ph type="title"/>
          </p:nvPr>
        </p:nvSpPr>
        <p:spPr>
          <a:xfrm>
            <a:off x="1088136" y="1090245"/>
            <a:ext cx="9922764" cy="129422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C19D24-DCBE-47F9-8B85-8A118B02B3C9}"/>
              </a:ext>
            </a:extLst>
          </p:cNvPr>
          <p:cNvSpPr>
            <a:spLocks noGrp="1"/>
          </p:cNvSpPr>
          <p:nvPr>
            <p:ph type="body" idx="1"/>
          </p:nvPr>
        </p:nvSpPr>
        <p:spPr>
          <a:xfrm>
            <a:off x="1088136" y="2447778"/>
            <a:ext cx="9922764" cy="38387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34F5788-BDCE-49E2-80AE-31C739C6A0CE}"/>
              </a:ext>
            </a:extLst>
          </p:cNvPr>
          <p:cNvSpPr>
            <a:spLocks noGrp="1"/>
          </p:cNvSpPr>
          <p:nvPr>
            <p:ph type="dt" sz="half" idx="2"/>
          </p:nvPr>
        </p:nvSpPr>
        <p:spPr>
          <a:xfrm>
            <a:off x="7315200" y="6389688"/>
            <a:ext cx="3695302" cy="365125"/>
          </a:xfrm>
          <a:prstGeom prst="rect">
            <a:avLst/>
          </a:prstGeom>
        </p:spPr>
        <p:txBody>
          <a:bodyPr vert="horz" lIns="91440" tIns="45720" rIns="91440" bIns="45720" rtlCol="0" anchor="ctr"/>
          <a:lstStyle>
            <a:lvl1pPr algn="l">
              <a:defRPr sz="900">
                <a:solidFill>
                  <a:schemeClr val="tx1"/>
                </a:solidFill>
              </a:defRPr>
            </a:lvl1pPr>
          </a:lstStyle>
          <a:p>
            <a:fld id="{A1E45834-53BD-4C8F-B791-CD5378F4150E}" type="datetimeFigureOut">
              <a:rPr lang="en-US" smtClean="0"/>
              <a:t>1/23/2024</a:t>
            </a:fld>
            <a:endParaRPr lang="en-US"/>
          </a:p>
        </p:txBody>
      </p:sp>
      <p:sp>
        <p:nvSpPr>
          <p:cNvPr id="5" name="Footer Placeholder 4">
            <a:extLst>
              <a:ext uri="{FF2B5EF4-FFF2-40B4-BE49-F238E27FC236}">
                <a16:creationId xmlns:a16="http://schemas.microsoft.com/office/drawing/2014/main" id="{FD1D5844-8163-4D82-BEFC-BC2D8D511B7E}"/>
              </a:ext>
            </a:extLst>
          </p:cNvPr>
          <p:cNvSpPr>
            <a:spLocks noGrp="1"/>
          </p:cNvSpPr>
          <p:nvPr>
            <p:ph type="ftr" sz="quarter" idx="3"/>
          </p:nvPr>
        </p:nvSpPr>
        <p:spPr>
          <a:xfrm>
            <a:off x="1090940" y="6389688"/>
            <a:ext cx="4433560"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22698A50-C435-4220-82C6-C8D62A7C9EB0}"/>
              </a:ext>
            </a:extLst>
          </p:cNvPr>
          <p:cNvSpPr>
            <a:spLocks noGrp="1"/>
          </p:cNvSpPr>
          <p:nvPr>
            <p:ph type="sldNum" sz="quarter" idx="4"/>
          </p:nvPr>
        </p:nvSpPr>
        <p:spPr>
          <a:xfrm>
            <a:off x="10983190" y="6389688"/>
            <a:ext cx="940296" cy="365125"/>
          </a:xfrm>
          <a:prstGeom prst="rect">
            <a:avLst/>
          </a:prstGeom>
        </p:spPr>
        <p:txBody>
          <a:bodyPr vert="horz" lIns="91440" tIns="45720" rIns="91440" bIns="45720" rtlCol="0" anchor="ctr"/>
          <a:lstStyle>
            <a:lvl1pPr algn="r">
              <a:defRPr sz="900">
                <a:solidFill>
                  <a:schemeClr val="tx1"/>
                </a:solidFill>
              </a:defRPr>
            </a:lvl1pPr>
          </a:lstStyle>
          <a:p>
            <a:fld id="{719D7796-F675-488F-AC46-C88938C80352}" type="slidenum">
              <a:rPr lang="en-US" smtClean="0"/>
              <a:t>‹#›</a:t>
            </a:fld>
            <a:endParaRPr lang="en-US"/>
          </a:p>
        </p:txBody>
      </p:sp>
      <p:cxnSp>
        <p:nvCxnSpPr>
          <p:cNvPr id="28" name="Straight Connector 27">
            <a:extLst>
              <a:ext uri="{FF2B5EF4-FFF2-40B4-BE49-F238E27FC236}">
                <a16:creationId xmlns:a16="http://schemas.microsoft.com/office/drawing/2014/main" id="{D8689CE0-64D2-447C-9C1F-872D111D8AC3}"/>
              </a:ext>
            </a:extLst>
          </p:cNvPr>
          <p:cNvCxnSpPr>
            <a:cxnSpLocks/>
          </p:cNvCxnSpPr>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187065"/>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txStyles>
    <p:titleStyle>
      <a:lvl1pPr algn="l" defTabSz="914400" rtl="0" eaLnBrk="1" latinLnBrk="0" hangingPunct="1">
        <a:lnSpc>
          <a:spcPct val="85000"/>
        </a:lnSpc>
        <a:spcBef>
          <a:spcPct val="0"/>
        </a:spcBef>
        <a:buNone/>
        <a:defRPr sz="4400" b="1" kern="1200" cap="none"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Neue Haas Grotesk Text Pro" panose="020B0504020202020204" pitchFamily="34" charset="0"/>
        <a:buChar char="-"/>
        <a:defRPr sz="1800" kern="1200">
          <a:solidFill>
            <a:schemeClr val="tx1"/>
          </a:solidFill>
          <a:latin typeface="+mn-lt"/>
          <a:ea typeface="+mn-ea"/>
          <a:cs typeface="+mn-cs"/>
        </a:defRPr>
      </a:lvl1pPr>
      <a:lvl2pPr marL="502920" indent="-228600" algn="l" defTabSz="914400" rtl="0" eaLnBrk="1" latinLnBrk="0" hangingPunct="1">
        <a:lnSpc>
          <a:spcPct val="130000"/>
        </a:lnSpc>
        <a:spcBef>
          <a:spcPts val="500"/>
        </a:spcBef>
        <a:buFont typeface="Neue Haas Grotesk Text Pro" panose="020B05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Font typeface="Neue Haas Grotesk Text Pro" panose="020B05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canva.com/design/DAF6Yt1VP_o/hqxiDU9a1EXXIXzPJiczuQ/edit?utm_content=DAF6Yt1VP_o&amp;utm_campaign=designshare&amp;utm_medium=link2&amp;utm_source=sharebutton"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7F4A8A-7B54-4D8D-933A-8921996A0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標題 1">
            <a:extLst>
              <a:ext uri="{FF2B5EF4-FFF2-40B4-BE49-F238E27FC236}">
                <a16:creationId xmlns:a16="http://schemas.microsoft.com/office/drawing/2014/main" id="{73F4BFED-2C1B-A892-B563-C3664A512DB5}"/>
              </a:ext>
            </a:extLst>
          </p:cNvPr>
          <p:cNvSpPr>
            <a:spLocks noGrp="1"/>
          </p:cNvSpPr>
          <p:nvPr>
            <p:ph type="ctrTitle"/>
          </p:nvPr>
        </p:nvSpPr>
        <p:spPr>
          <a:xfrm>
            <a:off x="-2" y="604253"/>
            <a:ext cx="6859225" cy="917628"/>
          </a:xfrm>
        </p:spPr>
        <p:txBody>
          <a:bodyPr anchor="t">
            <a:normAutofit fontScale="90000"/>
          </a:bodyPr>
          <a:lstStyle/>
          <a:p>
            <a:r>
              <a:rPr lang="en-US" altLang="zh-HK" sz="3600" b="0" dirty="0">
                <a:latin typeface="Times New Roman" panose="02020603050405020304" pitchFamily="18" charset="0"/>
                <a:cs typeface="Times New Roman" panose="02020603050405020304" pitchFamily="18" charset="0"/>
              </a:rPr>
              <a:t>Q1 –Task1</a:t>
            </a:r>
            <a:br>
              <a:rPr lang="en-US" altLang="zh-HK" sz="3600" b="0" dirty="0">
                <a:latin typeface="Times New Roman" panose="02020603050405020304" pitchFamily="18" charset="0"/>
                <a:cs typeface="Times New Roman" panose="02020603050405020304" pitchFamily="18" charset="0"/>
              </a:rPr>
            </a:br>
            <a:br>
              <a:rPr lang="en-US" altLang="zh-HK" sz="8000" b="0" dirty="0">
                <a:latin typeface="Times New Roman" panose="02020603050405020304" pitchFamily="18" charset="0"/>
                <a:cs typeface="Times New Roman" panose="02020603050405020304" pitchFamily="18" charset="0"/>
              </a:rPr>
            </a:br>
            <a:br>
              <a:rPr lang="zh-TW" altLang="zh-HK" sz="1800" b="0" kern="100" dirty="0">
                <a:effectLst/>
                <a:latin typeface="Times New Roman" panose="02020603050405020304" pitchFamily="18" charset="0"/>
                <a:ea typeface="新細明體" panose="02020500000000000000" pitchFamily="18" charset="-120"/>
                <a:cs typeface="Times New Roman" panose="02020603050405020304" pitchFamily="18" charset="0"/>
              </a:rPr>
            </a:br>
            <a:endParaRPr lang="zh-HK" altLang="en-US" sz="8000" b="0" dirty="0">
              <a:latin typeface="Times New Roman" panose="02020603050405020304" pitchFamily="18" charset="0"/>
              <a:cs typeface="Times New Roman" panose="02020603050405020304" pitchFamily="18" charset="0"/>
            </a:endParaRPr>
          </a:p>
        </p:txBody>
      </p:sp>
      <p:sp>
        <p:nvSpPr>
          <p:cNvPr id="3" name="副標題 2">
            <a:extLst>
              <a:ext uri="{FF2B5EF4-FFF2-40B4-BE49-F238E27FC236}">
                <a16:creationId xmlns:a16="http://schemas.microsoft.com/office/drawing/2014/main" id="{B86AE2C9-79E0-D799-D339-508C679392EB}"/>
              </a:ext>
            </a:extLst>
          </p:cNvPr>
          <p:cNvSpPr>
            <a:spLocks noGrp="1"/>
          </p:cNvSpPr>
          <p:nvPr>
            <p:ph type="subTitle" idx="1"/>
          </p:nvPr>
        </p:nvSpPr>
        <p:spPr>
          <a:xfrm>
            <a:off x="33160" y="1590100"/>
            <a:ext cx="8499566" cy="1268360"/>
          </a:xfrm>
        </p:spPr>
        <p:txBody>
          <a:bodyPr anchor="b">
            <a:normAutofit fontScale="85000" lnSpcReduction="20000"/>
          </a:bodyPr>
          <a:lstStyle/>
          <a:p>
            <a:r>
              <a:rPr lang="en-US" altLang="zh-HK" sz="2900" kern="100" dirty="0">
                <a:effectLst/>
                <a:latin typeface="Times New Roman" panose="02020603050405020304" pitchFamily="18" charset="0"/>
                <a:ea typeface="新細明體" panose="02020500000000000000" pitchFamily="18" charset="-120"/>
                <a:cs typeface="Times New Roman" panose="02020603050405020304" pitchFamily="18" charset="0"/>
              </a:rPr>
              <a:t>What are the various interactions (for the borrower and for the lender) and key characteristics of the portal that you think will be necessary to facilitate a good experience?</a:t>
            </a:r>
            <a:endParaRPr lang="zh-TW" altLang="zh-HK" sz="29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p>
            <a:endParaRPr lang="zh-HK" altLang="en-US" dirty="0">
              <a:latin typeface="Times New Roman" panose="02020603050405020304" pitchFamily="18" charset="0"/>
              <a:cs typeface="Times New Roman" panose="02020603050405020304" pitchFamily="18" charset="0"/>
            </a:endParaRPr>
          </a:p>
        </p:txBody>
      </p:sp>
      <p:cxnSp>
        <p:nvCxnSpPr>
          <p:cNvPr id="11" name="Straight Connector 10">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07120"/>
            <a:ext cx="804195" cy="0"/>
          </a:xfrm>
          <a:prstGeom prst="line">
            <a:avLst/>
          </a:prstGeom>
          <a:ln w="123825">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木桌上筆筒內的彩色鉛筆">
            <a:extLst>
              <a:ext uri="{FF2B5EF4-FFF2-40B4-BE49-F238E27FC236}">
                <a16:creationId xmlns:a16="http://schemas.microsoft.com/office/drawing/2014/main" id="{883AF07A-6859-B501-AF2F-07EF67E8BA2F}"/>
              </a:ext>
            </a:extLst>
          </p:cNvPr>
          <p:cNvPicPr>
            <a:picLocks noChangeAspect="1"/>
          </p:cNvPicPr>
          <p:nvPr/>
        </p:nvPicPr>
        <p:blipFill rotWithShape="1">
          <a:blip r:embed="rId2"/>
          <a:srcRect l="54410" r="9973" b="-2"/>
          <a:stretch/>
        </p:blipFill>
        <p:spPr>
          <a:xfrm>
            <a:off x="8532726" y="0"/>
            <a:ext cx="3659274" cy="6857999"/>
          </a:xfrm>
          <a:prstGeom prst="rect">
            <a:avLst/>
          </a:prstGeom>
        </p:spPr>
      </p:pic>
      <p:sp>
        <p:nvSpPr>
          <p:cNvPr id="6" name="文字方塊 5">
            <a:extLst>
              <a:ext uri="{FF2B5EF4-FFF2-40B4-BE49-F238E27FC236}">
                <a16:creationId xmlns:a16="http://schemas.microsoft.com/office/drawing/2014/main" id="{2131BBF5-741F-2E3B-E8D3-319F9DD19215}"/>
              </a:ext>
            </a:extLst>
          </p:cNvPr>
          <p:cNvSpPr txBox="1"/>
          <p:nvPr/>
        </p:nvSpPr>
        <p:spPr>
          <a:xfrm>
            <a:off x="117564" y="2858461"/>
            <a:ext cx="8382000" cy="2700547"/>
          </a:xfrm>
          <a:prstGeom prst="rect">
            <a:avLst/>
          </a:prstGeom>
          <a:noFill/>
        </p:spPr>
        <p:txBody>
          <a:bodyPr wrap="square">
            <a:spAutoFit/>
          </a:bodyPr>
          <a:lstStyle/>
          <a:p>
            <a:pPr>
              <a:lnSpc>
                <a:spcPct val="115000"/>
              </a:lnSpc>
              <a:spcAft>
                <a:spcPts val="800"/>
              </a:spcAft>
            </a:pPr>
            <a:r>
              <a:rPr lang="en-US" altLang="zh-HK" sz="2000" kern="100" dirty="0">
                <a:effectLst/>
                <a:latin typeface="Times New Roman" panose="02020603050405020304" pitchFamily="18" charset="0"/>
                <a:ea typeface="新細明體" panose="02020500000000000000" pitchFamily="18" charset="-120"/>
                <a:cs typeface="Times New Roman" panose="02020603050405020304" pitchFamily="18" charset="0"/>
              </a:rPr>
              <a:t>To answer this question, my approach is to</a:t>
            </a:r>
            <a:r>
              <a:rPr lang="en-US" altLang="zh-HK" sz="2000" kern="100" dirty="0">
                <a:latin typeface="Times New Roman" panose="02020603050405020304" pitchFamily="18" charset="0"/>
                <a:ea typeface="新細明體" panose="02020500000000000000" pitchFamily="18" charset="-120"/>
                <a:cs typeface="Times New Roman" panose="02020603050405020304" pitchFamily="18" charset="0"/>
              </a:rPr>
              <a:t>:</a:t>
            </a:r>
          </a:p>
          <a:p>
            <a:pPr marL="514350" indent="-514350">
              <a:lnSpc>
                <a:spcPct val="115000"/>
              </a:lnSpc>
              <a:spcAft>
                <a:spcPts val="800"/>
              </a:spcAft>
              <a:buFont typeface="+mj-lt"/>
              <a:buAutoNum type="arabicPeriod"/>
            </a:pPr>
            <a:r>
              <a:rPr lang="en-US" altLang="zh-TW" sz="2000" kern="100" dirty="0">
                <a:effectLst/>
                <a:latin typeface="Times New Roman" panose="02020603050405020304" pitchFamily="18" charset="0"/>
                <a:ea typeface="新細明體" panose="02020500000000000000" pitchFamily="18" charset="-120"/>
                <a:cs typeface="Times New Roman" panose="02020603050405020304" pitchFamily="18" charset="0"/>
              </a:rPr>
              <a:t>Think from both perspective (draft idea)</a:t>
            </a:r>
          </a:p>
          <a:p>
            <a:pPr marL="514350" indent="-514350">
              <a:lnSpc>
                <a:spcPct val="115000"/>
              </a:lnSpc>
              <a:spcAft>
                <a:spcPts val="800"/>
              </a:spcAft>
              <a:buFont typeface="+mj-lt"/>
              <a:buAutoNum type="arabicPeriod"/>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Question the business (market research, competitive analysis)</a:t>
            </a:r>
          </a:p>
          <a:p>
            <a:pPr marL="514350" indent="-514350">
              <a:lnSpc>
                <a:spcPct val="115000"/>
              </a:lnSpc>
              <a:spcAft>
                <a:spcPts val="800"/>
              </a:spcAft>
              <a:buFont typeface="+mj-lt"/>
              <a:buAutoNum type="arabicPeriod"/>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Draft requirement (solution outline)</a:t>
            </a:r>
          </a:p>
          <a:p>
            <a:pPr marL="514350" indent="-514350">
              <a:lnSpc>
                <a:spcPct val="115000"/>
              </a:lnSpc>
              <a:spcAft>
                <a:spcPts val="800"/>
              </a:spcAft>
              <a:buFont typeface="+mj-lt"/>
              <a:buAutoNum type="arabicPeriod"/>
            </a:pPr>
            <a:r>
              <a:rPr lang="en-US" altLang="zh-TW" sz="2000" kern="100" dirty="0">
                <a:effectLst/>
                <a:latin typeface="Times New Roman" panose="02020603050405020304" pitchFamily="18" charset="0"/>
                <a:ea typeface="新細明體" panose="02020500000000000000" pitchFamily="18" charset="-120"/>
                <a:cs typeface="Times New Roman" panose="02020603050405020304" pitchFamily="18" charset="0"/>
              </a:rPr>
              <a:t>Define solution</a:t>
            </a: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 structure (construct solution components)</a:t>
            </a:r>
          </a:p>
          <a:p>
            <a:pPr marL="514350" indent="-514350">
              <a:lnSpc>
                <a:spcPct val="115000"/>
              </a:lnSpc>
              <a:spcAft>
                <a:spcPts val="800"/>
              </a:spcAft>
              <a:buFont typeface="+mj-lt"/>
              <a:buAutoNum type="arabicPeriod"/>
            </a:pPr>
            <a:r>
              <a:rPr lang="en-US" altLang="zh-TW" sz="2000" kern="100" dirty="0">
                <a:effectLst/>
                <a:latin typeface="Times New Roman" panose="02020603050405020304" pitchFamily="18" charset="0"/>
                <a:ea typeface="新細明體" panose="02020500000000000000" pitchFamily="18" charset="-120"/>
                <a:cs typeface="Times New Roman" panose="02020603050405020304" pitchFamily="18" charset="0"/>
              </a:rPr>
              <a:t>Picture ideal product (product mapping &amp; final touch)</a:t>
            </a:r>
            <a:endParaRPr lang="zh-TW" altLang="zh-HK" sz="20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8" name="文字方塊 7">
            <a:extLst>
              <a:ext uri="{FF2B5EF4-FFF2-40B4-BE49-F238E27FC236}">
                <a16:creationId xmlns:a16="http://schemas.microsoft.com/office/drawing/2014/main" id="{300C2A94-B4F0-8DF3-F146-C2EABE37CB5A}"/>
              </a:ext>
            </a:extLst>
          </p:cNvPr>
          <p:cNvSpPr txBox="1"/>
          <p:nvPr/>
        </p:nvSpPr>
        <p:spPr>
          <a:xfrm>
            <a:off x="-1" y="82499"/>
            <a:ext cx="9104249" cy="461665"/>
          </a:xfrm>
          <a:prstGeom prst="rect">
            <a:avLst/>
          </a:prstGeom>
          <a:noFill/>
        </p:spPr>
        <p:txBody>
          <a:bodyPr wrap="square">
            <a:spAutoFit/>
          </a:bodyPr>
          <a:lstStyle/>
          <a:p>
            <a:r>
              <a:rPr lang="en-US" altLang="zh-HK" sz="2400" b="1" dirty="0">
                <a:latin typeface="Times New Roman" panose="02020603050405020304" pitchFamily="18" charset="0"/>
                <a:cs typeface="Times New Roman" panose="02020603050405020304" pitchFamily="18" charset="0"/>
              </a:rPr>
              <a:t>Business Analyst - Case &amp; </a:t>
            </a:r>
            <a:r>
              <a:rPr lang="en-US" altLang="zh-HK" sz="2400" b="1" dirty="0" err="1">
                <a:latin typeface="Times New Roman" panose="02020603050405020304" pitchFamily="18" charset="0"/>
                <a:cs typeface="Times New Roman" panose="02020603050405020304" pitchFamily="18" charset="0"/>
              </a:rPr>
              <a:t>Behavioural</a:t>
            </a:r>
            <a:r>
              <a:rPr lang="en-US" altLang="zh-HK" sz="2400" b="1" dirty="0">
                <a:latin typeface="Times New Roman" panose="02020603050405020304" pitchFamily="18" charset="0"/>
                <a:cs typeface="Times New Roman" panose="02020603050405020304" pitchFamily="18" charset="0"/>
              </a:rPr>
              <a:t> Interview – Franco Fan</a:t>
            </a:r>
            <a:endParaRPr lang="zh-HK" alt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04364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木桌上筆筒內的彩色鉛筆">
            <a:extLst>
              <a:ext uri="{FF2B5EF4-FFF2-40B4-BE49-F238E27FC236}">
                <a16:creationId xmlns:a16="http://schemas.microsoft.com/office/drawing/2014/main" id="{883AF07A-6859-B501-AF2F-07EF67E8BA2F}"/>
              </a:ext>
            </a:extLst>
          </p:cNvPr>
          <p:cNvPicPr>
            <a:picLocks noChangeAspect="1"/>
          </p:cNvPicPr>
          <p:nvPr/>
        </p:nvPicPr>
        <p:blipFill rotWithShape="1">
          <a:blip r:embed="rId2"/>
          <a:srcRect l="54410" r="9973" b="-2"/>
          <a:stretch/>
        </p:blipFill>
        <p:spPr>
          <a:xfrm>
            <a:off x="8532726" y="0"/>
            <a:ext cx="3659274" cy="6857999"/>
          </a:xfrm>
          <a:prstGeom prst="rect">
            <a:avLst/>
          </a:prstGeom>
        </p:spPr>
      </p:pic>
      <p:sp>
        <p:nvSpPr>
          <p:cNvPr id="6" name="文字方塊 5">
            <a:extLst>
              <a:ext uri="{FF2B5EF4-FFF2-40B4-BE49-F238E27FC236}">
                <a16:creationId xmlns:a16="http://schemas.microsoft.com/office/drawing/2014/main" id="{2131BBF5-741F-2E3B-E8D3-319F9DD19215}"/>
              </a:ext>
            </a:extLst>
          </p:cNvPr>
          <p:cNvSpPr txBox="1"/>
          <p:nvPr/>
        </p:nvSpPr>
        <p:spPr>
          <a:xfrm>
            <a:off x="0" y="81891"/>
            <a:ext cx="6122124" cy="548099"/>
          </a:xfrm>
          <a:prstGeom prst="rect">
            <a:avLst/>
          </a:prstGeom>
          <a:noFill/>
        </p:spPr>
        <p:txBody>
          <a:bodyPr wrap="square">
            <a:spAutoFit/>
          </a:bodyPr>
          <a:lstStyle/>
          <a:p>
            <a:pPr>
              <a:lnSpc>
                <a:spcPct val="115000"/>
              </a:lnSpc>
              <a:spcAft>
                <a:spcPts val="800"/>
              </a:spcAft>
            </a:pPr>
            <a:r>
              <a:rPr lang="en-US" altLang="zh-HK" sz="2800" kern="100" dirty="0">
                <a:effectLst/>
                <a:latin typeface="Times New Roman" panose="02020603050405020304" pitchFamily="18" charset="0"/>
                <a:ea typeface="新細明體" panose="02020500000000000000" pitchFamily="18" charset="-120"/>
                <a:cs typeface="Arial" panose="020B0604020202020204" pitchFamily="34" charset="0"/>
              </a:rPr>
              <a:t>Minimal Viable Product </a:t>
            </a:r>
            <a:endParaRPr lang="en-US" altLang="zh-HK" sz="10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
        <p:nvSpPr>
          <p:cNvPr id="12" name="文字方塊 11">
            <a:extLst>
              <a:ext uri="{FF2B5EF4-FFF2-40B4-BE49-F238E27FC236}">
                <a16:creationId xmlns:a16="http://schemas.microsoft.com/office/drawing/2014/main" id="{53C18AA4-AFE9-A93B-84B9-036DE76DE3AD}"/>
              </a:ext>
            </a:extLst>
          </p:cNvPr>
          <p:cNvSpPr txBox="1"/>
          <p:nvPr/>
        </p:nvSpPr>
        <p:spPr>
          <a:xfrm>
            <a:off x="0" y="629990"/>
            <a:ext cx="8395061" cy="2956066"/>
          </a:xfrm>
          <a:prstGeom prst="rect">
            <a:avLst/>
          </a:prstGeom>
          <a:noFill/>
        </p:spPr>
        <p:txBody>
          <a:bodyPr wrap="square">
            <a:spAutoFit/>
          </a:bodyPr>
          <a:lstStyle/>
          <a:p>
            <a:pPr>
              <a:lnSpc>
                <a:spcPct val="115000"/>
              </a:lnSpc>
              <a:spcAft>
                <a:spcPts val="800"/>
              </a:spcAft>
            </a:pPr>
            <a:r>
              <a:rPr lang="en-US" altLang="zh-TW" sz="2800" kern="100" dirty="0">
                <a:latin typeface="Times New Roman" panose="02020603050405020304" pitchFamily="18" charset="0"/>
                <a:ea typeface="新細明體" panose="02020500000000000000" pitchFamily="18" charset="-120"/>
                <a:cs typeface="Arial" panose="020B0604020202020204" pitchFamily="34" charset="0"/>
              </a:rPr>
              <a:t>Mock-up screens for borrower workflow:</a:t>
            </a:r>
          </a:p>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Design by using Canva resources:</a:t>
            </a:r>
          </a:p>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hlinkClick r:id="rId3"/>
              </a:rPr>
              <a:t>https://www.canva.com/design/DAF6Yt1VP_o/hqxiDU9a1EXXIXzPJiczuQ/edit?utm_content=DAF6Yt1VP_o&amp;utm_campaign=designshare&amp;utm_medium=link2&amp;utm_source=sharebutton</a:t>
            </a:r>
            <a:endParaRPr lang="en-US" altLang="zh-TW" sz="12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r>
              <a:rPr lang="en-US" altLang="zh-TW" sz="2800" kern="100" dirty="0">
                <a:latin typeface="Times New Roman" panose="02020603050405020304" pitchFamily="18" charset="0"/>
                <a:ea typeface="新細明體" panose="02020500000000000000" pitchFamily="18" charset="-120"/>
                <a:cs typeface="Arial" panose="020B0604020202020204" pitchFamily="34" charset="0"/>
              </a:rPr>
              <a:t>Assumption: </a:t>
            </a:r>
          </a:p>
          <a:p>
            <a:pPr marL="228600" indent="-228600">
              <a:lnSpc>
                <a:spcPct val="115000"/>
              </a:lnSpc>
              <a:spcAft>
                <a:spcPts val="800"/>
              </a:spcAft>
              <a:buFont typeface="+mj-lt"/>
              <a:buAutoNum type="arabicPeriod"/>
            </a:pPr>
            <a:r>
              <a:rPr lang="en-US" altLang="zh-TW" sz="1200" kern="100" dirty="0">
                <a:latin typeface="Times New Roman" panose="02020603050405020304" pitchFamily="18" charset="0"/>
                <a:ea typeface="新細明體" panose="02020500000000000000" pitchFamily="18" charset="-120"/>
                <a:cs typeface="Times New Roman" panose="02020603050405020304" pitchFamily="18" charset="0"/>
              </a:rPr>
              <a:t>System requirements on 3 types of product are universal, minimal adjustment needed for facilitating all use cases.</a:t>
            </a:r>
          </a:p>
          <a:p>
            <a:pPr marL="228600" indent="-228600">
              <a:lnSpc>
                <a:spcPct val="115000"/>
              </a:lnSpc>
              <a:spcAft>
                <a:spcPts val="800"/>
              </a:spcAft>
              <a:buFont typeface="+mj-lt"/>
              <a:buAutoNum type="arabicPeriod"/>
            </a:pPr>
            <a:r>
              <a:rPr lang="en-US" altLang="zh-TW" sz="1200" kern="100" dirty="0">
                <a:latin typeface="Times New Roman" panose="02020603050405020304" pitchFamily="18" charset="0"/>
                <a:ea typeface="新細明體" panose="02020500000000000000" pitchFamily="18" charset="-120"/>
                <a:cs typeface="Times New Roman" panose="02020603050405020304" pitchFamily="18" charset="0"/>
              </a:rPr>
              <a:t>Details in application form, declaration, consent, agreement, product information,  dashboards are to-be-confirm.</a:t>
            </a:r>
          </a:p>
          <a:p>
            <a:pPr marL="228600" indent="-228600">
              <a:lnSpc>
                <a:spcPct val="115000"/>
              </a:lnSpc>
              <a:spcAft>
                <a:spcPts val="800"/>
              </a:spcAft>
              <a:buFont typeface="+mj-lt"/>
              <a:buAutoNum type="arabicPeriod"/>
            </a:pPr>
            <a:r>
              <a:rPr lang="en-US" altLang="zh-TW" sz="1200" kern="100" dirty="0">
                <a:latin typeface="Times New Roman" panose="02020603050405020304" pitchFamily="18" charset="0"/>
                <a:ea typeface="新細明體" panose="02020500000000000000" pitchFamily="18" charset="-120"/>
                <a:cs typeface="Times New Roman" panose="02020603050405020304" pitchFamily="18" charset="0"/>
              </a:rPr>
              <a:t>Mock-up screen is the happy flow of borrower journey in residential loan application only.</a:t>
            </a:r>
            <a:endParaRPr lang="en-US" altLang="zh-HK"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93981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木桌上筆筒內的彩色鉛筆">
            <a:extLst>
              <a:ext uri="{FF2B5EF4-FFF2-40B4-BE49-F238E27FC236}">
                <a16:creationId xmlns:a16="http://schemas.microsoft.com/office/drawing/2014/main" id="{883AF07A-6859-B501-AF2F-07EF67E8BA2F}"/>
              </a:ext>
            </a:extLst>
          </p:cNvPr>
          <p:cNvPicPr>
            <a:picLocks noChangeAspect="1"/>
          </p:cNvPicPr>
          <p:nvPr/>
        </p:nvPicPr>
        <p:blipFill rotWithShape="1">
          <a:blip r:embed="rId2"/>
          <a:srcRect l="54410" r="9973" b="-2"/>
          <a:stretch/>
        </p:blipFill>
        <p:spPr>
          <a:xfrm>
            <a:off x="8532726" y="0"/>
            <a:ext cx="3659274" cy="6857999"/>
          </a:xfrm>
          <a:prstGeom prst="rect">
            <a:avLst/>
          </a:prstGeom>
        </p:spPr>
      </p:pic>
      <p:sp>
        <p:nvSpPr>
          <p:cNvPr id="12" name="文字方塊 11">
            <a:extLst>
              <a:ext uri="{FF2B5EF4-FFF2-40B4-BE49-F238E27FC236}">
                <a16:creationId xmlns:a16="http://schemas.microsoft.com/office/drawing/2014/main" id="{53C18AA4-AFE9-A93B-84B9-036DE76DE3AD}"/>
              </a:ext>
            </a:extLst>
          </p:cNvPr>
          <p:cNvSpPr txBox="1"/>
          <p:nvPr/>
        </p:nvSpPr>
        <p:spPr>
          <a:xfrm>
            <a:off x="0" y="0"/>
            <a:ext cx="8395061" cy="7477432"/>
          </a:xfrm>
          <a:prstGeom prst="rect">
            <a:avLst/>
          </a:prstGeom>
          <a:noFill/>
        </p:spPr>
        <p:txBody>
          <a:bodyPr wrap="square">
            <a:spAutoFit/>
          </a:bodyPr>
          <a:lstStyle/>
          <a:p>
            <a:pPr>
              <a:lnSpc>
                <a:spcPct val="115000"/>
              </a:lnSpc>
              <a:spcAft>
                <a:spcPts val="800"/>
              </a:spcAft>
            </a:pPr>
            <a:r>
              <a:rPr lang="en-US" altLang="zh-TW" sz="2400" kern="100" dirty="0">
                <a:latin typeface="Times New Roman" panose="02020603050405020304" pitchFamily="18" charset="0"/>
                <a:ea typeface="新細明體" panose="02020500000000000000" pitchFamily="18" charset="-120"/>
                <a:cs typeface="Arial" panose="020B0604020202020204" pitchFamily="34" charset="0"/>
              </a:rPr>
              <a:t>Q2 Workflow</a:t>
            </a:r>
          </a:p>
          <a:p>
            <a:pPr>
              <a:lnSpc>
                <a:spcPct val="115000"/>
              </a:lnSpc>
              <a:spcAft>
                <a:spcPts val="800"/>
              </a:spcAft>
            </a:pPr>
            <a:r>
              <a:rPr lang="en-US" altLang="zh-HK" sz="1200" dirty="0"/>
              <a:t>You're a Business Analyst at Mortgage Automator and you've been assigned to a project to optimize a critical workflow. In your first few weeks, we discovered that multiple lenders on our platform have been experiencing delays, leading to increased turnaround times for approvals and funding. </a:t>
            </a:r>
          </a:p>
          <a:p>
            <a:pPr>
              <a:lnSpc>
                <a:spcPct val="115000"/>
              </a:lnSpc>
              <a:spcAft>
                <a:spcPts val="800"/>
              </a:spcAft>
            </a:pPr>
            <a:endParaRPr lang="en-US" altLang="zh-HK" sz="1200" dirty="0"/>
          </a:p>
          <a:p>
            <a:pPr>
              <a:lnSpc>
                <a:spcPct val="115000"/>
              </a:lnSpc>
              <a:spcAft>
                <a:spcPts val="800"/>
              </a:spcAft>
            </a:pPr>
            <a:r>
              <a:rPr lang="en-US" altLang="zh-HK" sz="1200" dirty="0"/>
              <a:t>Thinking Process</a:t>
            </a:r>
            <a:endParaRPr lang="en-US" altLang="zh-TW" sz="12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r>
              <a:rPr lang="en-US" altLang="zh-TW" sz="1200" kern="100" dirty="0">
                <a:effectLst/>
                <a:latin typeface="Times New Roman" panose="02020603050405020304" pitchFamily="18" charset="0"/>
                <a:ea typeface="新細明體" panose="02020500000000000000" pitchFamily="18" charset="-120"/>
                <a:cs typeface="Arial" panose="020B0604020202020204" pitchFamily="34" charset="0"/>
              </a:rPr>
              <a:t>I will start by questioning:</a:t>
            </a:r>
          </a:p>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What is the problem? Can I define them?</a:t>
            </a:r>
          </a:p>
          <a:p>
            <a:pPr>
              <a:lnSpc>
                <a:spcPct val="115000"/>
              </a:lnSpc>
              <a:spcAft>
                <a:spcPts val="800"/>
              </a:spcAft>
            </a:pPr>
            <a:r>
              <a:rPr lang="en-US" altLang="zh-TW" sz="1200" kern="100" dirty="0">
                <a:effectLst/>
                <a:latin typeface="Times New Roman" panose="02020603050405020304" pitchFamily="18" charset="0"/>
                <a:ea typeface="新細明體" panose="02020500000000000000" pitchFamily="18" charset="-120"/>
                <a:cs typeface="Arial" panose="020B0604020202020204" pitchFamily="34" charset="0"/>
              </a:rPr>
              <a:t>What is the workflow? What is the roles involved?</a:t>
            </a:r>
          </a:p>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Where</a:t>
            </a:r>
            <a:r>
              <a:rPr lang="zh-TW" altLang="en-US" sz="1200" kern="100" dirty="0">
                <a:latin typeface="Times New Roman" panose="02020603050405020304" pitchFamily="18" charset="0"/>
                <a:ea typeface="新細明體" panose="02020500000000000000" pitchFamily="18" charset="-120"/>
                <a:cs typeface="Arial" panose="020B0604020202020204" pitchFamily="34" charset="0"/>
              </a:rPr>
              <a:t> </a:t>
            </a: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can</a:t>
            </a:r>
            <a:r>
              <a:rPr lang="zh-TW" altLang="en-US" sz="1200" kern="100" dirty="0">
                <a:latin typeface="Times New Roman" panose="02020603050405020304" pitchFamily="18" charset="0"/>
                <a:ea typeface="新細明體" panose="02020500000000000000" pitchFamily="18" charset="-120"/>
                <a:cs typeface="Arial" panose="020B0604020202020204" pitchFamily="34" charset="0"/>
              </a:rPr>
              <a:t> </a:t>
            </a: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I</a:t>
            </a:r>
            <a:r>
              <a:rPr lang="zh-TW" altLang="en-US" sz="1200" kern="100" dirty="0">
                <a:latin typeface="Times New Roman" panose="02020603050405020304" pitchFamily="18" charset="0"/>
                <a:ea typeface="新細明體" panose="02020500000000000000" pitchFamily="18" charset="-120"/>
                <a:cs typeface="Arial" panose="020B0604020202020204" pitchFamily="34" charset="0"/>
              </a:rPr>
              <a:t> </a:t>
            </a: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get</a:t>
            </a:r>
            <a:r>
              <a:rPr lang="zh-TW" altLang="en-US" sz="1200" kern="100" dirty="0">
                <a:latin typeface="Times New Roman" panose="02020603050405020304" pitchFamily="18" charset="0"/>
                <a:ea typeface="新細明體" panose="02020500000000000000" pitchFamily="18" charset="-120"/>
                <a:cs typeface="Arial" panose="020B0604020202020204" pitchFamily="34" charset="0"/>
              </a:rPr>
              <a:t> </a:t>
            </a: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information to help me analyzing the root cause? Who should I look for to get those info?</a:t>
            </a:r>
          </a:p>
          <a:p>
            <a:pPr>
              <a:lnSpc>
                <a:spcPct val="115000"/>
              </a:lnSpc>
              <a:spcAft>
                <a:spcPts val="800"/>
              </a:spcAft>
            </a:pPr>
            <a:r>
              <a:rPr lang="en-US" altLang="zh-TW" sz="1500" b="1" kern="100" dirty="0">
                <a:latin typeface="Times New Roman" panose="02020603050405020304" pitchFamily="18" charset="0"/>
                <a:ea typeface="新細明體" panose="02020500000000000000" pitchFamily="18" charset="-120"/>
                <a:cs typeface="Arial" panose="020B0604020202020204" pitchFamily="34" charset="0"/>
              </a:rPr>
              <a:t>My approach involves 5 steps: </a:t>
            </a:r>
          </a:p>
          <a:p>
            <a:pPr>
              <a:lnSpc>
                <a:spcPct val="115000"/>
              </a:lnSpc>
              <a:spcAft>
                <a:spcPts val="800"/>
              </a:spcAft>
            </a:pPr>
            <a:r>
              <a:rPr lang="en-US" altLang="zh-TW" sz="1500" b="1"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First, understanding how the business and platform operate.</a:t>
            </a:r>
          </a:p>
          <a:p>
            <a:pPr>
              <a:lnSpc>
                <a:spcPct val="115000"/>
              </a:lnSpc>
              <a:spcAft>
                <a:spcPts val="800"/>
              </a:spcAft>
            </a:pPr>
            <a:r>
              <a:rPr lang="en-US" altLang="zh-TW" sz="1500" b="1"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Next, gathering all relevant platform details.</a:t>
            </a:r>
          </a:p>
          <a:p>
            <a:pPr>
              <a:lnSpc>
                <a:spcPct val="115000"/>
              </a:lnSpc>
              <a:spcAft>
                <a:spcPts val="800"/>
              </a:spcAft>
            </a:pPr>
            <a:r>
              <a:rPr lang="en-US" altLang="zh-TW" sz="1500" b="1"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Then, breaking down issues into manageable parts and defining project goals. </a:t>
            </a:r>
          </a:p>
          <a:p>
            <a:pPr>
              <a:lnSpc>
                <a:spcPct val="115000"/>
              </a:lnSpc>
              <a:spcAft>
                <a:spcPts val="800"/>
              </a:spcAft>
            </a:pPr>
            <a:r>
              <a:rPr lang="en-US" altLang="zh-TW" sz="1500" b="1"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Following this, I collaborate closely with stakeholders, create a clear delivery plan, </a:t>
            </a:r>
          </a:p>
          <a:p>
            <a:pPr>
              <a:lnSpc>
                <a:spcPct val="115000"/>
              </a:lnSpc>
              <a:spcAft>
                <a:spcPts val="800"/>
              </a:spcAft>
            </a:pPr>
            <a:r>
              <a:rPr lang="en-US" altLang="zh-TW" sz="1500" b="1"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and seek budget approval.</a:t>
            </a:r>
          </a:p>
          <a:p>
            <a:pPr>
              <a:lnSpc>
                <a:spcPct val="115000"/>
              </a:lnSpc>
              <a:spcAft>
                <a:spcPts val="800"/>
              </a:spcAft>
            </a:pPr>
            <a:r>
              <a:rPr lang="en-US" altLang="zh-TW" sz="1500" b="1"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Finally, kickstart the system enhancement project.</a:t>
            </a: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Tree>
    <p:extLst>
      <p:ext uri="{BB962C8B-B14F-4D97-AF65-F5344CB8AC3E}">
        <p14:creationId xmlns:p14="http://schemas.microsoft.com/office/powerpoint/2010/main" val="1736065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木桌上筆筒內的彩色鉛筆">
            <a:extLst>
              <a:ext uri="{FF2B5EF4-FFF2-40B4-BE49-F238E27FC236}">
                <a16:creationId xmlns:a16="http://schemas.microsoft.com/office/drawing/2014/main" id="{883AF07A-6859-B501-AF2F-07EF67E8BA2F}"/>
              </a:ext>
            </a:extLst>
          </p:cNvPr>
          <p:cNvPicPr>
            <a:picLocks noChangeAspect="1"/>
          </p:cNvPicPr>
          <p:nvPr/>
        </p:nvPicPr>
        <p:blipFill rotWithShape="1">
          <a:blip r:embed="rId2"/>
          <a:srcRect l="54410" r="9973" b="-2"/>
          <a:stretch/>
        </p:blipFill>
        <p:spPr>
          <a:xfrm>
            <a:off x="8532726" y="0"/>
            <a:ext cx="3659274" cy="6857999"/>
          </a:xfrm>
          <a:prstGeom prst="rect">
            <a:avLst/>
          </a:prstGeom>
        </p:spPr>
      </p:pic>
      <p:sp>
        <p:nvSpPr>
          <p:cNvPr id="12" name="文字方塊 11">
            <a:extLst>
              <a:ext uri="{FF2B5EF4-FFF2-40B4-BE49-F238E27FC236}">
                <a16:creationId xmlns:a16="http://schemas.microsoft.com/office/drawing/2014/main" id="{53C18AA4-AFE9-A93B-84B9-036DE76DE3AD}"/>
              </a:ext>
            </a:extLst>
          </p:cNvPr>
          <p:cNvSpPr txBox="1"/>
          <p:nvPr/>
        </p:nvSpPr>
        <p:spPr>
          <a:xfrm>
            <a:off x="0" y="0"/>
            <a:ext cx="8395061" cy="5560753"/>
          </a:xfrm>
          <a:prstGeom prst="rect">
            <a:avLst/>
          </a:prstGeom>
          <a:noFill/>
        </p:spPr>
        <p:txBody>
          <a:bodyPr wrap="square">
            <a:spAutoFit/>
          </a:bodyPr>
          <a:lstStyle/>
          <a:p>
            <a:pPr>
              <a:lnSpc>
                <a:spcPct val="115000"/>
              </a:lnSpc>
              <a:spcAft>
                <a:spcPts val="800"/>
              </a:spcAft>
            </a:pPr>
            <a:r>
              <a:rPr lang="en-US" altLang="zh-TW" sz="2400" kern="100" dirty="0">
                <a:latin typeface="Times New Roman" panose="02020603050405020304" pitchFamily="18" charset="0"/>
                <a:ea typeface="新細明體" panose="02020500000000000000" pitchFamily="18" charset="-120"/>
                <a:cs typeface="Arial" panose="020B0604020202020204" pitchFamily="34" charset="0"/>
              </a:rPr>
              <a:t>Q2</a:t>
            </a:r>
            <a:endParaRPr lang="en-US" altLang="zh-HK" sz="1200" dirty="0"/>
          </a:p>
          <a:p>
            <a:pPr>
              <a:lnSpc>
                <a:spcPct val="115000"/>
              </a:lnSpc>
              <a:spcAft>
                <a:spcPts val="800"/>
              </a:spcAft>
            </a:pPr>
            <a:r>
              <a:rPr lang="en-US" altLang="zh-HK" sz="1200" dirty="0">
                <a:latin typeface="Times New Roman" panose="02020603050405020304" pitchFamily="18" charset="0"/>
                <a:cs typeface="Times New Roman" panose="02020603050405020304" pitchFamily="18" charset="0"/>
              </a:rPr>
              <a:t>Task 1 - How would you approach this situation? </a:t>
            </a:r>
          </a:p>
          <a:p>
            <a:pPr marL="228600" indent="-228600">
              <a:lnSpc>
                <a:spcPct val="115000"/>
              </a:lnSpc>
              <a:spcAft>
                <a:spcPts val="800"/>
              </a:spcAft>
              <a:buAutoNum type="arabicPeriod"/>
            </a:pPr>
            <a:endParaRPr lang="en-US" altLang="zh-TW" sz="1200" kern="100" dirty="0">
              <a:latin typeface="Times New Roman" panose="02020603050405020304" pitchFamily="18" charset="0"/>
              <a:ea typeface="新細明體" panose="02020500000000000000" pitchFamily="18" charset="-120"/>
              <a:cs typeface="Arial" panose="020B0604020202020204" pitchFamily="34" charset="0"/>
            </a:endParaRPr>
          </a:p>
          <a:p>
            <a:pPr lvl="2">
              <a:lnSpc>
                <a:spcPct val="115000"/>
              </a:lnSpc>
              <a:spcAft>
                <a:spcPts val="800"/>
              </a:spcAft>
            </a:pPr>
            <a:r>
              <a:rPr lang="en-US" altLang="zh-TW" sz="2000" kern="100" dirty="0">
                <a:latin typeface="Times New Roman" panose="02020603050405020304" pitchFamily="18" charset="0"/>
                <a:ea typeface="新細明體" panose="02020500000000000000" pitchFamily="18" charset="-120"/>
                <a:cs typeface="Arial" panose="020B0604020202020204" pitchFamily="34" charset="0"/>
              </a:rPr>
              <a:t>My full answer to question 2 task 1: </a:t>
            </a:r>
          </a:p>
          <a:p>
            <a:pPr algn="l"/>
            <a:r>
              <a:rPr lang="en-US" altLang="zh-HK" sz="1400" b="0" i="0" dirty="0">
                <a:effectLst/>
                <a:latin typeface="Times New Roman" panose="02020603050405020304" pitchFamily="18" charset="0"/>
                <a:cs typeface="Times New Roman" panose="02020603050405020304" pitchFamily="18" charset="0"/>
              </a:rPr>
              <a:t>To address any problem or enhancement opportunity, my initial steps involve a comprehensive questioning process. I start by identifying the problem and determining if it can be clearly defined. Understanding the workflow and roles involved is crucial, prompting inquiries into how the business and platform operate.</a:t>
            </a:r>
          </a:p>
          <a:p>
            <a:pPr algn="l"/>
            <a:endParaRPr lang="en-US" altLang="zh-HK" sz="1400" b="0" i="0" dirty="0">
              <a:effectLst/>
              <a:latin typeface="Times New Roman" panose="02020603050405020304" pitchFamily="18" charset="0"/>
              <a:cs typeface="Times New Roman" panose="02020603050405020304" pitchFamily="18" charset="0"/>
            </a:endParaRPr>
          </a:p>
          <a:p>
            <a:pPr algn="l"/>
            <a:r>
              <a:rPr lang="en-US" altLang="zh-HK" sz="1400" b="0" i="0" dirty="0">
                <a:effectLst/>
                <a:latin typeface="Times New Roman" panose="02020603050405020304" pitchFamily="18" charset="0"/>
                <a:cs typeface="Times New Roman" panose="02020603050405020304" pitchFamily="18" charset="0"/>
              </a:rPr>
              <a:t>To analyze the root cause and gather relevant information, I seek input from key stakeholders and identify sources such as system documentation, previous project records, and interviews with users. This questioning phase helps me form a solid foundation for the subsequent steps.</a:t>
            </a:r>
          </a:p>
          <a:p>
            <a:pPr algn="l"/>
            <a:endParaRPr lang="en-US" altLang="zh-HK" sz="1400" b="0" i="0" dirty="0">
              <a:effectLst/>
              <a:latin typeface="Times New Roman" panose="02020603050405020304" pitchFamily="18" charset="0"/>
              <a:cs typeface="Times New Roman" panose="02020603050405020304" pitchFamily="18" charset="0"/>
            </a:endParaRPr>
          </a:p>
          <a:p>
            <a:pPr algn="l"/>
            <a:r>
              <a:rPr lang="en-US" altLang="zh-HK" sz="1400" b="0" i="0" dirty="0">
                <a:effectLst/>
                <a:latin typeface="Times New Roman" panose="02020603050405020304" pitchFamily="18" charset="0"/>
                <a:cs typeface="Times New Roman" panose="02020603050405020304" pitchFamily="18" charset="0"/>
              </a:rPr>
              <a:t>My approach comprises five key steps. </a:t>
            </a:r>
          </a:p>
          <a:p>
            <a:pPr algn="l"/>
            <a:r>
              <a:rPr lang="en-US" altLang="zh-HK" sz="1400" b="0" i="0" dirty="0">
                <a:effectLst/>
                <a:latin typeface="Times New Roman" panose="02020603050405020304" pitchFamily="18" charset="0"/>
                <a:cs typeface="Times New Roman" panose="02020603050405020304" pitchFamily="18" charset="0"/>
              </a:rPr>
              <a:t>Firstly, I focus on understanding the operations of both the business and platform. This is followed by gathering all relevant details about the platform. The third step involves breaking down identified issues into manageable parts and defining specific project goals. Subsequently, I collaborate closely with stakeholders to create a clear delivery plan, seek budget approval, and ultimately kickstart the system enhancement project.</a:t>
            </a: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Tree>
    <p:extLst>
      <p:ext uri="{BB962C8B-B14F-4D97-AF65-F5344CB8AC3E}">
        <p14:creationId xmlns:p14="http://schemas.microsoft.com/office/powerpoint/2010/main" val="708258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木桌上筆筒內的彩色鉛筆">
            <a:extLst>
              <a:ext uri="{FF2B5EF4-FFF2-40B4-BE49-F238E27FC236}">
                <a16:creationId xmlns:a16="http://schemas.microsoft.com/office/drawing/2014/main" id="{883AF07A-6859-B501-AF2F-07EF67E8BA2F}"/>
              </a:ext>
            </a:extLst>
          </p:cNvPr>
          <p:cNvPicPr>
            <a:picLocks noChangeAspect="1"/>
          </p:cNvPicPr>
          <p:nvPr/>
        </p:nvPicPr>
        <p:blipFill rotWithShape="1">
          <a:blip r:embed="rId2"/>
          <a:srcRect l="54410" r="9973" b="-2"/>
          <a:stretch/>
        </p:blipFill>
        <p:spPr>
          <a:xfrm>
            <a:off x="8532726" y="0"/>
            <a:ext cx="3659274" cy="6857999"/>
          </a:xfrm>
          <a:prstGeom prst="rect">
            <a:avLst/>
          </a:prstGeom>
        </p:spPr>
      </p:pic>
      <p:sp>
        <p:nvSpPr>
          <p:cNvPr id="12" name="文字方塊 11">
            <a:extLst>
              <a:ext uri="{FF2B5EF4-FFF2-40B4-BE49-F238E27FC236}">
                <a16:creationId xmlns:a16="http://schemas.microsoft.com/office/drawing/2014/main" id="{53C18AA4-AFE9-A93B-84B9-036DE76DE3AD}"/>
              </a:ext>
            </a:extLst>
          </p:cNvPr>
          <p:cNvSpPr txBox="1"/>
          <p:nvPr/>
        </p:nvSpPr>
        <p:spPr>
          <a:xfrm>
            <a:off x="0" y="18193"/>
            <a:ext cx="8647611" cy="6963188"/>
          </a:xfrm>
          <a:prstGeom prst="rect">
            <a:avLst/>
          </a:prstGeom>
          <a:noFill/>
        </p:spPr>
        <p:txBody>
          <a:bodyPr wrap="square">
            <a:spAutoFit/>
          </a:bodyPr>
          <a:lstStyle/>
          <a:p>
            <a:pPr>
              <a:lnSpc>
                <a:spcPct val="115000"/>
              </a:lnSpc>
              <a:spcAft>
                <a:spcPts val="800"/>
              </a:spcAft>
            </a:pPr>
            <a:r>
              <a:rPr lang="en-US" altLang="zh-TW" sz="2400" kern="100" dirty="0">
                <a:latin typeface="Times New Roman" panose="02020603050405020304" pitchFamily="18" charset="0"/>
                <a:ea typeface="新細明體" panose="02020500000000000000" pitchFamily="18" charset="-120"/>
                <a:cs typeface="Times New Roman" panose="02020603050405020304" pitchFamily="18" charset="0"/>
              </a:rPr>
              <a:t>Q2 </a:t>
            </a:r>
          </a:p>
          <a:p>
            <a:pPr>
              <a:lnSpc>
                <a:spcPct val="115000"/>
              </a:lnSpc>
              <a:spcAft>
                <a:spcPts val="800"/>
              </a:spcAft>
            </a:pPr>
            <a:r>
              <a:rPr lang="en-US" altLang="zh-HK" sz="1200" dirty="0">
                <a:latin typeface="Times New Roman" panose="02020603050405020304" pitchFamily="18" charset="0"/>
                <a:cs typeface="Times New Roman" panose="02020603050405020304" pitchFamily="18" charset="0"/>
              </a:rPr>
              <a:t>Task 2- Can you outline the steps you would take, any key factors or actions you would take?</a:t>
            </a:r>
            <a:endParaRPr lang="en-US" altLang="zh-HK" sz="1200" kern="100" dirty="0">
              <a:latin typeface="Times New Roman" panose="02020603050405020304" pitchFamily="18" charset="0"/>
              <a:ea typeface="新細明體" panose="02020500000000000000" pitchFamily="18" charset="-120"/>
              <a:cs typeface="Times New Roman" panose="02020603050405020304" pitchFamily="18" charset="0"/>
            </a:endParaRPr>
          </a:p>
          <a:p>
            <a:pPr lvl="2">
              <a:lnSpc>
                <a:spcPct val="115000"/>
              </a:lnSpc>
              <a:spcAft>
                <a:spcPts val="800"/>
              </a:spcAft>
            </a:pPr>
            <a:endParaRPr lang="en-US" altLang="zh-TW" sz="1200" kern="100" dirty="0">
              <a:latin typeface="Times New Roman" panose="02020603050405020304" pitchFamily="18" charset="0"/>
              <a:ea typeface="新細明體" panose="02020500000000000000" pitchFamily="18" charset="-120"/>
              <a:cs typeface="Arial" panose="020B0604020202020204" pitchFamily="34" charset="0"/>
            </a:endParaRPr>
          </a:p>
          <a:p>
            <a:pPr lvl="2">
              <a:lnSpc>
                <a:spcPct val="115000"/>
              </a:lnSpc>
              <a:spcAft>
                <a:spcPts val="800"/>
              </a:spcAft>
            </a:pPr>
            <a:r>
              <a:rPr lang="en-US" altLang="zh-TW" sz="2000" kern="100" dirty="0">
                <a:latin typeface="Times New Roman" panose="02020603050405020304" pitchFamily="18" charset="0"/>
                <a:ea typeface="新細明體" panose="02020500000000000000" pitchFamily="18" charset="-120"/>
                <a:cs typeface="Arial" panose="020B0604020202020204" pitchFamily="34" charset="0"/>
              </a:rPr>
              <a:t>My full answer to question 2 task 2: </a:t>
            </a:r>
            <a:endPar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endParaRPr>
          </a:p>
          <a:p>
            <a:pPr algn="l"/>
            <a:r>
              <a:rPr lang="en-US" altLang="zh-HK" sz="1200" b="0" i="0" dirty="0">
                <a:solidFill>
                  <a:srgbClr val="374151"/>
                </a:solidFill>
                <a:effectLst/>
                <a:latin typeface="Times New Roman" panose="02020603050405020304" pitchFamily="18" charset="0"/>
                <a:cs typeface="Times New Roman" panose="02020603050405020304" pitchFamily="18" charset="0"/>
              </a:rPr>
              <a:t>I begin the enhancement process by gathering comprehensive information about the platform, including performance metrics, user expectations, business workflows, and the roles involved. This data is sourced from stakeholders, system documentation, previous projects, database records, interviews with users, and internet research.</a:t>
            </a:r>
          </a:p>
          <a:p>
            <a:pPr algn="l"/>
            <a:endParaRPr lang="en-US" altLang="zh-HK" sz="1200" b="0" i="0" dirty="0">
              <a:solidFill>
                <a:srgbClr val="374151"/>
              </a:solidFill>
              <a:effectLst/>
              <a:latin typeface="Times New Roman" panose="02020603050405020304" pitchFamily="18" charset="0"/>
              <a:cs typeface="Times New Roman" panose="02020603050405020304" pitchFamily="18" charset="0"/>
            </a:endParaRPr>
          </a:p>
          <a:p>
            <a:pPr algn="l"/>
            <a:r>
              <a:rPr lang="en-US" altLang="zh-HK" sz="1200" b="0" i="0" dirty="0">
                <a:solidFill>
                  <a:srgbClr val="374151"/>
                </a:solidFill>
                <a:effectLst/>
                <a:latin typeface="Times New Roman" panose="02020603050405020304" pitchFamily="18" charset="0"/>
                <a:cs typeface="Times New Roman" panose="02020603050405020304" pitchFamily="18" charset="0"/>
              </a:rPr>
              <a:t>The next step involves identifying performance issues by questioning delays and understanding the differences between 'delays' and 'normal' in platform operations. Collaborating with project managers, product managers, and users, we define the duration differences and break down problems into minimal unit processes. Through this analysis, we estimate durations, compare them with historical data, and determine whether the issues stem from manual or system processes. Solutions are then crafted, such as organizing platform training sessions for manual processes or collaborating with technical leads to identify tools or technologies for system processes. Costs, manpower, and time are evaluated with project and product managers, considering various options and their pros and cons.</a:t>
            </a:r>
          </a:p>
          <a:p>
            <a:pPr algn="l"/>
            <a:r>
              <a:rPr lang="en-US" altLang="zh-HK" sz="1200" b="0" i="0" dirty="0">
                <a:solidFill>
                  <a:srgbClr val="374151"/>
                </a:solidFill>
                <a:effectLst/>
                <a:latin typeface="Times New Roman" panose="02020603050405020304" pitchFamily="18" charset="0"/>
                <a:cs typeface="Times New Roman" panose="02020603050405020304" pitchFamily="18" charset="0"/>
              </a:rPr>
              <a:t>Once the solutions are agreed upon, the project is initiated. (One possible solution is implementing Optical Character Recognition(OCR) technology into the business process. This finding is inspired by market research.) I present the possible options to stakeholders, ensuring mutual consent on the project's direction, budget, and timeline. The project is kicked off with detailed documentation, collaboration with the technical team to ensure quality deliverables, and planning with the project manager for resources, testing, and launch. Throughout the project, I prioritize minimizing business effects on users during system deployment and maintain continuous communication between users and technical teams regarding product enhancements.</a:t>
            </a:r>
          </a:p>
          <a:p>
            <a:pPr algn="l"/>
            <a:endParaRPr lang="en-US" altLang="zh-HK" sz="1200" b="0" i="0" dirty="0">
              <a:solidFill>
                <a:srgbClr val="374151"/>
              </a:solidFill>
              <a:effectLst/>
              <a:latin typeface="Times New Roman" panose="02020603050405020304" pitchFamily="18" charset="0"/>
              <a:cs typeface="Times New Roman" panose="02020603050405020304" pitchFamily="18" charset="0"/>
            </a:endParaRPr>
          </a:p>
          <a:p>
            <a:pPr algn="l"/>
            <a:r>
              <a:rPr lang="en-US" altLang="zh-HK" sz="1200" b="0" i="0" dirty="0">
                <a:solidFill>
                  <a:srgbClr val="374151"/>
                </a:solidFill>
                <a:effectLst/>
                <a:latin typeface="Times New Roman" panose="02020603050405020304" pitchFamily="18" charset="0"/>
                <a:cs typeface="Times New Roman" panose="02020603050405020304" pitchFamily="18" charset="0"/>
              </a:rPr>
              <a:t>In summary, my approach involves six key steps: </a:t>
            </a:r>
          </a:p>
          <a:p>
            <a:pPr marL="228600" indent="-228600" algn="l">
              <a:buFont typeface="+mj-lt"/>
              <a:buAutoNum type="arabicPeriod"/>
            </a:pPr>
            <a:r>
              <a:rPr lang="en-US" altLang="zh-HK" sz="1200" b="0" i="0" dirty="0">
                <a:solidFill>
                  <a:srgbClr val="374151"/>
                </a:solidFill>
                <a:effectLst/>
                <a:highlight>
                  <a:srgbClr val="FFFF00"/>
                </a:highlight>
                <a:latin typeface="Times New Roman" panose="02020603050405020304" pitchFamily="18" charset="0"/>
                <a:cs typeface="Times New Roman" panose="02020603050405020304" pitchFamily="18" charset="0"/>
              </a:rPr>
              <a:t>Understanding the platform and workflow, </a:t>
            </a:r>
          </a:p>
          <a:p>
            <a:pPr marL="228600" indent="-228600" algn="l">
              <a:buFont typeface="+mj-lt"/>
              <a:buAutoNum type="arabicPeriod"/>
            </a:pPr>
            <a:r>
              <a:rPr lang="en-US" altLang="zh-HK" sz="1200" dirty="0">
                <a:solidFill>
                  <a:srgbClr val="374151"/>
                </a:solidFill>
                <a:highlight>
                  <a:srgbClr val="FFFF00"/>
                </a:highlight>
                <a:latin typeface="Times New Roman" panose="02020603050405020304" pitchFamily="18" charset="0"/>
                <a:cs typeface="Times New Roman" panose="02020603050405020304" pitchFamily="18" charset="0"/>
              </a:rPr>
              <a:t>I</a:t>
            </a:r>
            <a:r>
              <a:rPr lang="en-US" altLang="zh-HK" sz="1200" b="0" i="0" dirty="0">
                <a:solidFill>
                  <a:srgbClr val="374151"/>
                </a:solidFill>
                <a:effectLst/>
                <a:highlight>
                  <a:srgbClr val="FFFF00"/>
                </a:highlight>
                <a:latin typeface="Times New Roman" panose="02020603050405020304" pitchFamily="18" charset="0"/>
                <a:cs typeface="Times New Roman" panose="02020603050405020304" pitchFamily="18" charset="0"/>
              </a:rPr>
              <a:t>dentifying problems, </a:t>
            </a:r>
          </a:p>
          <a:p>
            <a:pPr marL="228600" indent="-228600" algn="l">
              <a:buFont typeface="+mj-lt"/>
              <a:buAutoNum type="arabicPeriod"/>
            </a:pPr>
            <a:r>
              <a:rPr lang="en-US" altLang="zh-HK" sz="1200" dirty="0">
                <a:solidFill>
                  <a:srgbClr val="374151"/>
                </a:solidFill>
                <a:highlight>
                  <a:srgbClr val="FFFF00"/>
                </a:highlight>
                <a:latin typeface="Times New Roman" panose="02020603050405020304" pitchFamily="18" charset="0"/>
                <a:cs typeface="Times New Roman" panose="02020603050405020304" pitchFamily="18" charset="0"/>
              </a:rPr>
              <a:t>B</a:t>
            </a:r>
            <a:r>
              <a:rPr lang="en-US" altLang="zh-HK" sz="1200" b="0" i="0" dirty="0">
                <a:solidFill>
                  <a:srgbClr val="374151"/>
                </a:solidFill>
                <a:effectLst/>
                <a:highlight>
                  <a:srgbClr val="FFFF00"/>
                </a:highlight>
                <a:latin typeface="Times New Roman" panose="02020603050405020304" pitchFamily="18" charset="0"/>
                <a:cs typeface="Times New Roman" panose="02020603050405020304" pitchFamily="18" charset="0"/>
              </a:rPr>
              <a:t>uilding solutions, </a:t>
            </a:r>
          </a:p>
          <a:p>
            <a:pPr marL="228600" indent="-228600" algn="l">
              <a:buFont typeface="+mj-lt"/>
              <a:buAutoNum type="arabicPeriod"/>
            </a:pPr>
            <a:r>
              <a:rPr lang="en-US" altLang="zh-HK" sz="1200" dirty="0">
                <a:solidFill>
                  <a:srgbClr val="374151"/>
                </a:solidFill>
                <a:highlight>
                  <a:srgbClr val="FFFF00"/>
                </a:highlight>
                <a:latin typeface="Times New Roman" panose="02020603050405020304" pitchFamily="18" charset="0"/>
                <a:cs typeface="Times New Roman" panose="02020603050405020304" pitchFamily="18" charset="0"/>
              </a:rPr>
              <a:t>I</a:t>
            </a:r>
            <a:r>
              <a:rPr lang="en-US" altLang="zh-HK" sz="1200" b="0" i="0" dirty="0">
                <a:solidFill>
                  <a:srgbClr val="374151"/>
                </a:solidFill>
                <a:effectLst/>
                <a:highlight>
                  <a:srgbClr val="FFFF00"/>
                </a:highlight>
                <a:latin typeface="Times New Roman" panose="02020603050405020304" pitchFamily="18" charset="0"/>
                <a:cs typeface="Times New Roman" panose="02020603050405020304" pitchFamily="18" charset="0"/>
              </a:rPr>
              <a:t>nitiating the project, </a:t>
            </a:r>
          </a:p>
          <a:p>
            <a:pPr marL="228600" indent="-228600" algn="l">
              <a:buFont typeface="+mj-lt"/>
              <a:buAutoNum type="arabicPeriod"/>
            </a:pPr>
            <a:r>
              <a:rPr lang="en-US" altLang="zh-HK" sz="1200" dirty="0">
                <a:solidFill>
                  <a:srgbClr val="374151"/>
                </a:solidFill>
                <a:highlight>
                  <a:srgbClr val="FFFF00"/>
                </a:highlight>
                <a:latin typeface="Times New Roman" panose="02020603050405020304" pitchFamily="18" charset="0"/>
                <a:cs typeface="Times New Roman" panose="02020603050405020304" pitchFamily="18" charset="0"/>
              </a:rPr>
              <a:t>C</a:t>
            </a:r>
            <a:r>
              <a:rPr lang="en-US" altLang="zh-HK" sz="1200" b="0" i="0" dirty="0">
                <a:solidFill>
                  <a:srgbClr val="374151"/>
                </a:solidFill>
                <a:effectLst/>
                <a:highlight>
                  <a:srgbClr val="FFFF00"/>
                </a:highlight>
                <a:latin typeface="Times New Roman" panose="02020603050405020304" pitchFamily="18" charset="0"/>
                <a:cs typeface="Times New Roman" panose="02020603050405020304" pitchFamily="18" charset="0"/>
              </a:rPr>
              <a:t>ontributing to its progress, </a:t>
            </a:r>
          </a:p>
          <a:p>
            <a:pPr marL="228600" indent="-228600" algn="l">
              <a:buFont typeface="+mj-lt"/>
              <a:buAutoNum type="arabicPeriod"/>
            </a:pPr>
            <a:r>
              <a:rPr lang="en-US" altLang="zh-HK" sz="1200" dirty="0">
                <a:solidFill>
                  <a:srgbClr val="374151"/>
                </a:solidFill>
                <a:highlight>
                  <a:srgbClr val="FFFF00"/>
                </a:highlight>
                <a:latin typeface="Times New Roman" panose="02020603050405020304" pitchFamily="18" charset="0"/>
                <a:cs typeface="Times New Roman" panose="02020603050405020304" pitchFamily="18" charset="0"/>
              </a:rPr>
              <a:t>C</a:t>
            </a:r>
            <a:r>
              <a:rPr lang="en-US" altLang="zh-HK" sz="1200" b="0" i="0" dirty="0">
                <a:solidFill>
                  <a:srgbClr val="374151"/>
                </a:solidFill>
                <a:effectLst/>
                <a:highlight>
                  <a:srgbClr val="FFFF00"/>
                </a:highlight>
                <a:latin typeface="Times New Roman" panose="02020603050405020304" pitchFamily="18" charset="0"/>
                <a:cs typeface="Times New Roman" panose="02020603050405020304" pitchFamily="18" charset="0"/>
              </a:rPr>
              <a:t>losing the project. </a:t>
            </a:r>
          </a:p>
          <a:p>
            <a:pPr algn="l"/>
            <a:r>
              <a:rPr lang="en-US" altLang="zh-HK" sz="1200" b="0" i="0" dirty="0">
                <a:solidFill>
                  <a:srgbClr val="374151"/>
                </a:solidFill>
                <a:effectLst/>
                <a:latin typeface="Times New Roman" panose="02020603050405020304" pitchFamily="18" charset="0"/>
                <a:cs typeface="Times New Roman" panose="02020603050405020304" pitchFamily="18" charset="0"/>
              </a:rPr>
              <a:t>To ensure efficiency and transparency, I keep detailed records, track development progress closely, and communicate any changes transparently to stakeholders.</a:t>
            </a: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p:txBody>
      </p:sp>
    </p:spTree>
    <p:extLst>
      <p:ext uri="{BB962C8B-B14F-4D97-AF65-F5344CB8AC3E}">
        <p14:creationId xmlns:p14="http://schemas.microsoft.com/office/powerpoint/2010/main" val="2436537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3C18AA4-AFE9-A93B-84B9-036DE76DE3AD}"/>
              </a:ext>
            </a:extLst>
          </p:cNvPr>
          <p:cNvSpPr txBox="1"/>
          <p:nvPr/>
        </p:nvSpPr>
        <p:spPr>
          <a:xfrm>
            <a:off x="0" y="0"/>
            <a:ext cx="8460223" cy="6548524"/>
          </a:xfrm>
          <a:prstGeom prst="rect">
            <a:avLst/>
          </a:prstGeom>
          <a:noFill/>
        </p:spPr>
        <p:txBody>
          <a:bodyPr wrap="square">
            <a:spAutoFit/>
          </a:bodyPr>
          <a:lstStyle/>
          <a:p>
            <a:pPr>
              <a:lnSpc>
                <a:spcPct val="115000"/>
              </a:lnSpc>
              <a:spcAft>
                <a:spcPts val="800"/>
              </a:spcAft>
            </a:pPr>
            <a:r>
              <a:rPr lang="en-US" altLang="zh-TW" sz="2400" kern="100" dirty="0">
                <a:latin typeface="Times New Roman" panose="02020603050405020304" pitchFamily="18" charset="0"/>
                <a:ea typeface="新細明體" panose="02020500000000000000" pitchFamily="18" charset="-120"/>
                <a:cs typeface="Arial" panose="020B0604020202020204" pitchFamily="34" charset="0"/>
              </a:rPr>
              <a:t>Q3 Data Analysis</a:t>
            </a:r>
          </a:p>
          <a:p>
            <a:pPr>
              <a:lnSpc>
                <a:spcPct val="115000"/>
              </a:lnSpc>
              <a:spcAft>
                <a:spcPts val="800"/>
              </a:spcAft>
            </a:pPr>
            <a:r>
              <a:rPr lang="en-US" altLang="zh-TW" sz="2000" kern="100" dirty="0">
                <a:latin typeface="Times New Roman" panose="02020603050405020304" pitchFamily="18" charset="0"/>
                <a:ea typeface="新細明體" panose="02020500000000000000" pitchFamily="18" charset="-120"/>
                <a:cs typeface="Arial" panose="020B0604020202020204" pitchFamily="34" charset="0"/>
              </a:rPr>
              <a:t>In summary, the types of error can be categorized into 6</a:t>
            </a:r>
            <a:r>
              <a:rPr lang="en-US" altLang="zh-TW" sz="2400" kern="100" dirty="0">
                <a:latin typeface="Times New Roman" panose="02020603050405020304" pitchFamily="18" charset="0"/>
                <a:ea typeface="新細明體" panose="02020500000000000000" pitchFamily="18" charset="-120"/>
                <a:cs typeface="Arial" panose="020B0604020202020204" pitchFamily="34" charset="0"/>
              </a:rPr>
              <a:t>:</a:t>
            </a:r>
          </a:p>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a:t>
            </a:r>
            <a:r>
              <a:rPr lang="en-US" altLang="zh-TW" sz="9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Missing Value</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example: Refers to picture A</a:t>
            </a: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W</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orksheet “Brokerage” &gt; Row 3 &gt; Columns (F, G, H) title </a:t>
            </a:r>
            <a:r>
              <a:rPr lang="en-US" altLang="zh-HK" sz="900" dirty="0">
                <a:solidFill>
                  <a:srgbClr val="000000"/>
                </a:solidFill>
                <a:latin typeface="Times New Roman" panose="02020603050405020304" pitchFamily="18" charset="0"/>
                <a:ea typeface="新細明體" panose="02020500000000000000" pitchFamily="18" charset="-120"/>
                <a:cs typeface="Times New Roman" panose="02020603050405020304" pitchFamily="18" charset="0"/>
              </a:rPr>
              <a:t>”phone”, ”fax”, “brokerage license”</a:t>
            </a:r>
          </a:p>
          <a:p>
            <a:pPr>
              <a:lnSpc>
                <a:spcPct val="115000"/>
              </a:lnSpc>
              <a:spcAft>
                <a:spcPts val="800"/>
              </a:spcAft>
            </a:pPr>
            <a:endPar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9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Data Format Issue</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example: Refers to picture B</a:t>
            </a: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W</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orksheet “Investor Profiles” &gt; Row 6 &gt; Column ( B) title “Investor Type”</a:t>
            </a:r>
          </a:p>
          <a:p>
            <a:pPr>
              <a:lnSpc>
                <a:spcPct val="115000"/>
              </a:lnSpc>
              <a:spcAft>
                <a:spcPts val="800"/>
              </a:spcAft>
            </a:pPr>
            <a:endPar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9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Worksheet Structural Problem</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example: Refers to picture C</a:t>
            </a: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W</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orksheet “</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Brokerage</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 &gt; </a:t>
            </a:r>
            <a:r>
              <a:rPr lang="en-US" altLang="zh-HK" sz="900" b="0" i="0" u="none" strike="noStrike" kern="100"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C</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olumn ( A) title</a:t>
            </a:r>
            <a:r>
              <a:rPr lang="zh-TW" altLang="en-US" sz="9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“ID” is missing (Please refers to Import Template)</a:t>
            </a:r>
          </a:p>
          <a:p>
            <a:pPr>
              <a:lnSpc>
                <a:spcPct val="115000"/>
              </a:lnSpc>
              <a:spcAft>
                <a:spcPts val="800"/>
              </a:spcAft>
            </a:pPr>
            <a:endPar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9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Data Not Align Between Worksheets</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example: Refers to picture D</a:t>
            </a: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W</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orksheet “B</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roker</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 &gt; Row 2, 3 &gt; Column ( A) title “Broker ID” with input “001” and “002”, </a:t>
            </a:r>
          </a:p>
          <a:p>
            <a:pPr>
              <a:lnSpc>
                <a:spcPct val="115000"/>
              </a:lnSpc>
              <a:spcAft>
                <a:spcPts val="800"/>
              </a:spcAft>
            </a:pPr>
            <a:r>
              <a:rPr lang="en-US" altLang="zh-HK" sz="900" dirty="0">
                <a:solidFill>
                  <a:srgbClr val="000000"/>
                </a:solidFill>
                <a:latin typeface="Times New Roman" panose="02020603050405020304" pitchFamily="18" charset="0"/>
                <a:ea typeface="新細明體" panose="02020500000000000000" pitchFamily="18" charset="-120"/>
                <a:cs typeface="Times New Roman" panose="02020603050405020304" pitchFamily="18" charset="0"/>
              </a:rPr>
              <a:t>	corresponding Broker ID with details not found in </a:t>
            </a:r>
            <a:r>
              <a:rPr lang="en-US" altLang="zh-HK" sz="900" kern="100" dirty="0">
                <a:solidFill>
                  <a:srgbClr val="000000"/>
                </a:solidFill>
                <a:latin typeface="Times New Roman" panose="02020603050405020304" pitchFamily="18" charset="0"/>
                <a:ea typeface="新細明體" panose="02020500000000000000" pitchFamily="18" charset="-120"/>
                <a:cs typeface="Times New Roman" panose="02020603050405020304" pitchFamily="18" charset="0"/>
              </a:rPr>
              <a:t>w</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orksheet </a:t>
            </a:r>
            <a:r>
              <a:rPr lang="en-US" altLang="zh-HK" sz="900" b="0" i="0" u="none" strike="noStrike" kern="100"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“B</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rokerage”</a:t>
            </a:r>
            <a:endPar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endPar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9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Redundant Data</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example: Refers to picture E</a:t>
            </a: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W</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orksheet “</a:t>
            </a:r>
            <a:r>
              <a:rPr lang="en-US" altLang="zh-HK" sz="900" b="0" i="0" u="none" strike="noStrike" kern="100"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Investor Profiles</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 &gt; </a:t>
            </a:r>
            <a:r>
              <a:rPr lang="en-US" altLang="zh-HK" sz="900" b="0" i="0" u="none" strike="noStrike" kern="100"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Row 3 &gt; Column E title “Corporation Name”</a:t>
            </a:r>
          </a:p>
          <a:p>
            <a:pPr>
              <a:lnSpc>
                <a:spcPct val="115000"/>
              </a:lnSpc>
              <a:spcAft>
                <a:spcPts val="800"/>
              </a:spcAft>
            </a:pPr>
            <a:endPar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9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Incorrect Input</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example: Refers to picture F</a:t>
            </a: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W</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orksheet “</a:t>
            </a: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Broker</a:t>
            </a:r>
            <a:r>
              <a:rPr lang="en-US" altLang="zh-HK" sz="900" b="0" i="0" u="none" strike="noStrike"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 &gt; </a:t>
            </a:r>
            <a:r>
              <a:rPr lang="en-US" altLang="zh-HK" sz="900" b="0" i="0" u="none" strike="noStrike" kern="100" dirty="0">
                <a:solidFill>
                  <a:srgbClr val="000000"/>
                </a:solidFill>
                <a:effectLst/>
                <a:latin typeface="Times New Roman" panose="02020603050405020304" pitchFamily="18" charset="0"/>
                <a:ea typeface="新細明體" panose="02020500000000000000" pitchFamily="18" charset="-120"/>
                <a:cs typeface="Times New Roman" panose="02020603050405020304" pitchFamily="18" charset="0"/>
              </a:rPr>
              <a:t>Row 3 &gt; Column E title “E-Mail”</a:t>
            </a:r>
            <a:endPar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r>
              <a:rPr lang="en-US" altLang="zh-TW" sz="900" kern="100" dirty="0">
                <a:latin typeface="Times New Roman" panose="02020603050405020304" pitchFamily="18" charset="0"/>
                <a:ea typeface="新細明體" panose="02020500000000000000" pitchFamily="18" charset="-120"/>
                <a:cs typeface="Times New Roman" panose="02020603050405020304" pitchFamily="18" charset="0"/>
              </a:rPr>
              <a:t>	Input is not in expected structure</a:t>
            </a:r>
          </a:p>
          <a:p>
            <a:pPr>
              <a:lnSpc>
                <a:spcPct val="115000"/>
              </a:lnSpc>
              <a:spcAft>
                <a:spcPts val="800"/>
              </a:spcAft>
            </a:pPr>
            <a:r>
              <a:rPr lang="en-US" altLang="zh-TW" sz="9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P.S.: </a:t>
            </a:r>
            <a:r>
              <a:rPr lang="en-US" altLang="zh-TW" sz="900" kern="100" dirty="0">
                <a:effectLst/>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List of found errors for first 20 rows were recorded in excel file “Data analysis-screening result record”</a:t>
            </a:r>
          </a:p>
          <a:p>
            <a:pPr>
              <a:lnSpc>
                <a:spcPct val="115000"/>
              </a:lnSpc>
              <a:spcAft>
                <a:spcPts val="800"/>
              </a:spcAft>
            </a:pPr>
            <a:r>
              <a:rPr lang="en-US" altLang="zh-TW" sz="9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Assumption: Questionable data such as abnormal loan amount, broker fees, funding date is excluded as they might not be an error</a:t>
            </a:r>
          </a:p>
        </p:txBody>
      </p:sp>
      <p:pic>
        <p:nvPicPr>
          <p:cNvPr id="3" name="圖片 2">
            <a:extLst>
              <a:ext uri="{FF2B5EF4-FFF2-40B4-BE49-F238E27FC236}">
                <a16:creationId xmlns:a16="http://schemas.microsoft.com/office/drawing/2014/main" id="{A67C8BC4-86C9-E75A-A189-593EDF4803E3}"/>
              </a:ext>
            </a:extLst>
          </p:cNvPr>
          <p:cNvPicPr>
            <a:picLocks noChangeAspect="1"/>
          </p:cNvPicPr>
          <p:nvPr/>
        </p:nvPicPr>
        <p:blipFill>
          <a:blip r:embed="rId2"/>
          <a:stretch>
            <a:fillRect/>
          </a:stretch>
        </p:blipFill>
        <p:spPr>
          <a:xfrm>
            <a:off x="7228642" y="4401960"/>
            <a:ext cx="4798607" cy="631137"/>
          </a:xfrm>
          <a:prstGeom prst="rect">
            <a:avLst/>
          </a:prstGeom>
        </p:spPr>
      </p:pic>
      <p:pic>
        <p:nvPicPr>
          <p:cNvPr id="6" name="圖片 5">
            <a:extLst>
              <a:ext uri="{FF2B5EF4-FFF2-40B4-BE49-F238E27FC236}">
                <a16:creationId xmlns:a16="http://schemas.microsoft.com/office/drawing/2014/main" id="{ECC66344-2C1C-5165-850E-FDA26FA2D0BC}"/>
              </a:ext>
            </a:extLst>
          </p:cNvPr>
          <p:cNvPicPr>
            <a:picLocks noChangeAspect="1"/>
          </p:cNvPicPr>
          <p:nvPr/>
        </p:nvPicPr>
        <p:blipFill>
          <a:blip r:embed="rId3"/>
          <a:stretch>
            <a:fillRect/>
          </a:stretch>
        </p:blipFill>
        <p:spPr>
          <a:xfrm>
            <a:off x="7228642" y="5564270"/>
            <a:ext cx="4963358" cy="1062855"/>
          </a:xfrm>
          <a:prstGeom prst="rect">
            <a:avLst/>
          </a:prstGeom>
        </p:spPr>
      </p:pic>
      <p:pic>
        <p:nvPicPr>
          <p:cNvPr id="8" name="圖片 7">
            <a:extLst>
              <a:ext uri="{FF2B5EF4-FFF2-40B4-BE49-F238E27FC236}">
                <a16:creationId xmlns:a16="http://schemas.microsoft.com/office/drawing/2014/main" id="{8007B751-AF8C-0B1E-2347-00FD1A93A958}"/>
              </a:ext>
            </a:extLst>
          </p:cNvPr>
          <p:cNvPicPr>
            <a:picLocks noChangeAspect="1"/>
          </p:cNvPicPr>
          <p:nvPr/>
        </p:nvPicPr>
        <p:blipFill>
          <a:blip r:embed="rId4"/>
          <a:stretch>
            <a:fillRect/>
          </a:stretch>
        </p:blipFill>
        <p:spPr>
          <a:xfrm>
            <a:off x="7228643" y="43660"/>
            <a:ext cx="3648584" cy="876422"/>
          </a:xfrm>
          <a:prstGeom prst="rect">
            <a:avLst/>
          </a:prstGeom>
        </p:spPr>
      </p:pic>
      <p:pic>
        <p:nvPicPr>
          <p:cNvPr id="10" name="圖片 9">
            <a:extLst>
              <a:ext uri="{FF2B5EF4-FFF2-40B4-BE49-F238E27FC236}">
                <a16:creationId xmlns:a16="http://schemas.microsoft.com/office/drawing/2014/main" id="{2745B46C-ACD4-07C5-239F-458A0E9B0599}"/>
              </a:ext>
            </a:extLst>
          </p:cNvPr>
          <p:cNvPicPr>
            <a:picLocks noChangeAspect="1"/>
          </p:cNvPicPr>
          <p:nvPr/>
        </p:nvPicPr>
        <p:blipFill>
          <a:blip r:embed="rId5"/>
          <a:stretch>
            <a:fillRect/>
          </a:stretch>
        </p:blipFill>
        <p:spPr>
          <a:xfrm>
            <a:off x="7228643" y="1081907"/>
            <a:ext cx="3648584" cy="1360356"/>
          </a:xfrm>
          <a:prstGeom prst="rect">
            <a:avLst/>
          </a:prstGeom>
        </p:spPr>
      </p:pic>
      <p:pic>
        <p:nvPicPr>
          <p:cNvPr id="13" name="圖片 12">
            <a:extLst>
              <a:ext uri="{FF2B5EF4-FFF2-40B4-BE49-F238E27FC236}">
                <a16:creationId xmlns:a16="http://schemas.microsoft.com/office/drawing/2014/main" id="{F916D37A-9C9D-2F14-A35E-7463F77297E5}"/>
              </a:ext>
            </a:extLst>
          </p:cNvPr>
          <p:cNvPicPr>
            <a:picLocks noChangeAspect="1"/>
          </p:cNvPicPr>
          <p:nvPr/>
        </p:nvPicPr>
        <p:blipFill>
          <a:blip r:embed="rId6"/>
          <a:stretch>
            <a:fillRect/>
          </a:stretch>
        </p:blipFill>
        <p:spPr>
          <a:xfrm>
            <a:off x="7228643" y="2558432"/>
            <a:ext cx="1553218" cy="876936"/>
          </a:xfrm>
          <a:prstGeom prst="rect">
            <a:avLst/>
          </a:prstGeom>
        </p:spPr>
      </p:pic>
      <p:pic>
        <p:nvPicPr>
          <p:cNvPr id="15" name="圖片 14">
            <a:extLst>
              <a:ext uri="{FF2B5EF4-FFF2-40B4-BE49-F238E27FC236}">
                <a16:creationId xmlns:a16="http://schemas.microsoft.com/office/drawing/2014/main" id="{FC7B9E02-1C9B-295A-4E44-35D45A4A0A6B}"/>
              </a:ext>
            </a:extLst>
          </p:cNvPr>
          <p:cNvPicPr>
            <a:picLocks noChangeAspect="1"/>
          </p:cNvPicPr>
          <p:nvPr/>
        </p:nvPicPr>
        <p:blipFill>
          <a:blip r:embed="rId7"/>
          <a:stretch>
            <a:fillRect/>
          </a:stretch>
        </p:blipFill>
        <p:spPr>
          <a:xfrm>
            <a:off x="7228643" y="3518619"/>
            <a:ext cx="862748" cy="769268"/>
          </a:xfrm>
          <a:prstGeom prst="rect">
            <a:avLst/>
          </a:prstGeom>
        </p:spPr>
      </p:pic>
      <p:pic>
        <p:nvPicPr>
          <p:cNvPr id="17" name="圖片 16">
            <a:extLst>
              <a:ext uri="{FF2B5EF4-FFF2-40B4-BE49-F238E27FC236}">
                <a16:creationId xmlns:a16="http://schemas.microsoft.com/office/drawing/2014/main" id="{F804BF6E-F436-30A8-BBE1-2747939437E6}"/>
              </a:ext>
            </a:extLst>
          </p:cNvPr>
          <p:cNvPicPr>
            <a:picLocks noChangeAspect="1"/>
          </p:cNvPicPr>
          <p:nvPr/>
        </p:nvPicPr>
        <p:blipFill>
          <a:blip r:embed="rId8"/>
          <a:stretch>
            <a:fillRect/>
          </a:stretch>
        </p:blipFill>
        <p:spPr>
          <a:xfrm>
            <a:off x="8260665" y="3518124"/>
            <a:ext cx="733332" cy="778760"/>
          </a:xfrm>
          <a:prstGeom prst="rect">
            <a:avLst/>
          </a:prstGeom>
        </p:spPr>
      </p:pic>
      <p:sp>
        <p:nvSpPr>
          <p:cNvPr id="18" name="文字方塊 17">
            <a:extLst>
              <a:ext uri="{FF2B5EF4-FFF2-40B4-BE49-F238E27FC236}">
                <a16:creationId xmlns:a16="http://schemas.microsoft.com/office/drawing/2014/main" id="{C93D0333-041E-54AB-B94F-DEA4CB699C26}"/>
              </a:ext>
            </a:extLst>
          </p:cNvPr>
          <p:cNvSpPr txBox="1"/>
          <p:nvPr/>
        </p:nvSpPr>
        <p:spPr>
          <a:xfrm>
            <a:off x="4999488" y="12968"/>
            <a:ext cx="3091905" cy="287643"/>
          </a:xfrm>
          <a:prstGeom prst="rect">
            <a:avLst/>
          </a:prstGeom>
          <a:noFill/>
        </p:spPr>
        <p:txBody>
          <a:bodyPr wrap="square">
            <a:spAutoFit/>
          </a:bodyPr>
          <a:lstStyle/>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	                Picture A</a:t>
            </a:r>
          </a:p>
        </p:txBody>
      </p:sp>
      <p:sp>
        <p:nvSpPr>
          <p:cNvPr id="19" name="文字方塊 18">
            <a:extLst>
              <a:ext uri="{FF2B5EF4-FFF2-40B4-BE49-F238E27FC236}">
                <a16:creationId xmlns:a16="http://schemas.microsoft.com/office/drawing/2014/main" id="{DE813EDB-9AE5-23A9-B147-496F669C5353}"/>
              </a:ext>
            </a:extLst>
          </p:cNvPr>
          <p:cNvSpPr txBox="1"/>
          <p:nvPr/>
        </p:nvSpPr>
        <p:spPr>
          <a:xfrm>
            <a:off x="4999487" y="999152"/>
            <a:ext cx="3091905" cy="287643"/>
          </a:xfrm>
          <a:prstGeom prst="rect">
            <a:avLst/>
          </a:prstGeom>
          <a:noFill/>
        </p:spPr>
        <p:txBody>
          <a:bodyPr wrap="square">
            <a:spAutoFit/>
          </a:bodyPr>
          <a:lstStyle/>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	                Picture B</a:t>
            </a:r>
          </a:p>
        </p:txBody>
      </p:sp>
      <p:sp>
        <p:nvSpPr>
          <p:cNvPr id="20" name="文字方塊 19">
            <a:extLst>
              <a:ext uri="{FF2B5EF4-FFF2-40B4-BE49-F238E27FC236}">
                <a16:creationId xmlns:a16="http://schemas.microsoft.com/office/drawing/2014/main" id="{6C3991CE-0AD4-90A1-AFEB-1FE274371EAC}"/>
              </a:ext>
            </a:extLst>
          </p:cNvPr>
          <p:cNvSpPr txBox="1"/>
          <p:nvPr/>
        </p:nvSpPr>
        <p:spPr>
          <a:xfrm>
            <a:off x="4999486" y="2533108"/>
            <a:ext cx="3091905" cy="287643"/>
          </a:xfrm>
          <a:prstGeom prst="rect">
            <a:avLst/>
          </a:prstGeom>
          <a:noFill/>
        </p:spPr>
        <p:txBody>
          <a:bodyPr wrap="square">
            <a:spAutoFit/>
          </a:bodyPr>
          <a:lstStyle/>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	                Picture C</a:t>
            </a:r>
          </a:p>
        </p:txBody>
      </p:sp>
      <p:pic>
        <p:nvPicPr>
          <p:cNvPr id="24" name="圖片 23">
            <a:extLst>
              <a:ext uri="{FF2B5EF4-FFF2-40B4-BE49-F238E27FC236}">
                <a16:creationId xmlns:a16="http://schemas.microsoft.com/office/drawing/2014/main" id="{CB2D045E-48BF-E6AD-731B-9D1E8E60B1EA}"/>
              </a:ext>
            </a:extLst>
          </p:cNvPr>
          <p:cNvPicPr>
            <a:picLocks noChangeAspect="1"/>
          </p:cNvPicPr>
          <p:nvPr/>
        </p:nvPicPr>
        <p:blipFill>
          <a:blip r:embed="rId9"/>
          <a:stretch>
            <a:fillRect/>
          </a:stretch>
        </p:blipFill>
        <p:spPr>
          <a:xfrm>
            <a:off x="10069140" y="2533108"/>
            <a:ext cx="1757008" cy="882668"/>
          </a:xfrm>
          <a:prstGeom prst="rect">
            <a:avLst/>
          </a:prstGeom>
        </p:spPr>
      </p:pic>
      <p:sp>
        <p:nvSpPr>
          <p:cNvPr id="25" name="文字方塊 24">
            <a:extLst>
              <a:ext uri="{FF2B5EF4-FFF2-40B4-BE49-F238E27FC236}">
                <a16:creationId xmlns:a16="http://schemas.microsoft.com/office/drawing/2014/main" id="{24D0C8BC-2D2D-7911-C221-6EB0F763FFA4}"/>
              </a:ext>
            </a:extLst>
          </p:cNvPr>
          <p:cNvSpPr txBox="1"/>
          <p:nvPr/>
        </p:nvSpPr>
        <p:spPr>
          <a:xfrm>
            <a:off x="7362247" y="2514085"/>
            <a:ext cx="3091905" cy="287643"/>
          </a:xfrm>
          <a:prstGeom prst="rect">
            <a:avLst/>
          </a:prstGeom>
          <a:noFill/>
        </p:spPr>
        <p:txBody>
          <a:bodyPr wrap="square">
            <a:spAutoFit/>
          </a:bodyPr>
          <a:lstStyle/>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	                Import Template</a:t>
            </a:r>
          </a:p>
        </p:txBody>
      </p:sp>
      <p:sp>
        <p:nvSpPr>
          <p:cNvPr id="26" name="文字方塊 25">
            <a:extLst>
              <a:ext uri="{FF2B5EF4-FFF2-40B4-BE49-F238E27FC236}">
                <a16:creationId xmlns:a16="http://schemas.microsoft.com/office/drawing/2014/main" id="{F7C2963B-3439-6D85-0542-4D31BDEA8E4B}"/>
              </a:ext>
            </a:extLst>
          </p:cNvPr>
          <p:cNvSpPr txBox="1"/>
          <p:nvPr/>
        </p:nvSpPr>
        <p:spPr>
          <a:xfrm>
            <a:off x="4999486" y="3422566"/>
            <a:ext cx="3091905" cy="287643"/>
          </a:xfrm>
          <a:prstGeom prst="rect">
            <a:avLst/>
          </a:prstGeom>
          <a:noFill/>
        </p:spPr>
        <p:txBody>
          <a:bodyPr wrap="square">
            <a:spAutoFit/>
          </a:bodyPr>
          <a:lstStyle/>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	                Picture D</a:t>
            </a:r>
          </a:p>
        </p:txBody>
      </p:sp>
      <p:sp>
        <p:nvSpPr>
          <p:cNvPr id="27" name="文字方塊 26">
            <a:extLst>
              <a:ext uri="{FF2B5EF4-FFF2-40B4-BE49-F238E27FC236}">
                <a16:creationId xmlns:a16="http://schemas.microsoft.com/office/drawing/2014/main" id="{3E95EA92-D120-29A2-B0ED-46DCE3E5AAFE}"/>
              </a:ext>
            </a:extLst>
          </p:cNvPr>
          <p:cNvSpPr txBox="1"/>
          <p:nvPr/>
        </p:nvSpPr>
        <p:spPr>
          <a:xfrm>
            <a:off x="4999486" y="4373114"/>
            <a:ext cx="3091905" cy="287643"/>
          </a:xfrm>
          <a:prstGeom prst="rect">
            <a:avLst/>
          </a:prstGeom>
          <a:noFill/>
        </p:spPr>
        <p:txBody>
          <a:bodyPr wrap="square">
            <a:spAutoFit/>
          </a:bodyPr>
          <a:lstStyle/>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	                Picture E</a:t>
            </a:r>
          </a:p>
        </p:txBody>
      </p:sp>
      <p:sp>
        <p:nvSpPr>
          <p:cNvPr id="28" name="文字方塊 27">
            <a:extLst>
              <a:ext uri="{FF2B5EF4-FFF2-40B4-BE49-F238E27FC236}">
                <a16:creationId xmlns:a16="http://schemas.microsoft.com/office/drawing/2014/main" id="{E573C604-F02E-B146-1035-2DCE3ACFD232}"/>
              </a:ext>
            </a:extLst>
          </p:cNvPr>
          <p:cNvSpPr txBox="1"/>
          <p:nvPr/>
        </p:nvSpPr>
        <p:spPr>
          <a:xfrm>
            <a:off x="4999485" y="5503119"/>
            <a:ext cx="3091905" cy="287643"/>
          </a:xfrm>
          <a:prstGeom prst="rect">
            <a:avLst/>
          </a:prstGeom>
          <a:noFill/>
        </p:spPr>
        <p:txBody>
          <a:bodyPr wrap="square">
            <a:spAutoFit/>
          </a:bodyPr>
          <a:lstStyle/>
          <a:p>
            <a:pPr>
              <a:lnSpc>
                <a:spcPct val="115000"/>
              </a:lnSpc>
              <a:spcAft>
                <a:spcPts val="800"/>
              </a:spcAft>
            </a:pP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	                Picture F</a:t>
            </a:r>
          </a:p>
        </p:txBody>
      </p:sp>
    </p:spTree>
    <p:extLst>
      <p:ext uri="{BB962C8B-B14F-4D97-AF65-F5344CB8AC3E}">
        <p14:creationId xmlns:p14="http://schemas.microsoft.com/office/powerpoint/2010/main" val="3500874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3C18AA4-AFE9-A93B-84B9-036DE76DE3AD}"/>
              </a:ext>
            </a:extLst>
          </p:cNvPr>
          <p:cNvSpPr txBox="1"/>
          <p:nvPr/>
        </p:nvSpPr>
        <p:spPr>
          <a:xfrm>
            <a:off x="0" y="0"/>
            <a:ext cx="12192000" cy="5687519"/>
          </a:xfrm>
          <a:prstGeom prst="rect">
            <a:avLst/>
          </a:prstGeom>
          <a:noFill/>
        </p:spPr>
        <p:txBody>
          <a:bodyPr wrap="square">
            <a:spAutoFit/>
          </a:bodyPr>
          <a:lstStyle/>
          <a:p>
            <a:pPr>
              <a:lnSpc>
                <a:spcPct val="115000"/>
              </a:lnSpc>
              <a:spcAft>
                <a:spcPts val="800"/>
              </a:spcAft>
            </a:pPr>
            <a:r>
              <a:rPr lang="en-US" altLang="zh-TW" sz="2400" kern="100" dirty="0">
                <a:latin typeface="Times New Roman" panose="02020603050405020304" pitchFamily="18" charset="0"/>
                <a:ea typeface="新細明體" panose="02020500000000000000" pitchFamily="18" charset="-120"/>
                <a:cs typeface="Arial" panose="020B0604020202020204" pitchFamily="34" charset="0"/>
              </a:rPr>
              <a:t>Q3 Data Analysis</a:t>
            </a:r>
          </a:p>
          <a:p>
            <a:pPr>
              <a:lnSpc>
                <a:spcPct val="115000"/>
              </a:lnSpc>
              <a:spcAft>
                <a:spcPts val="800"/>
              </a:spcAft>
            </a:pPr>
            <a:endPar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endPar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	</a:t>
            </a:r>
            <a:endPar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endParaRPr>
          </a:p>
          <a:p>
            <a:pPr marL="342900" indent="-342900">
              <a:lnSpc>
                <a:spcPct val="115000"/>
              </a:lnSpc>
              <a:spcAft>
                <a:spcPts val="800"/>
              </a:spcAft>
              <a:buFont typeface="Arial" panose="020B0604020202020204" pitchFamily="34" charset="0"/>
              <a:buChar char="•"/>
            </a:pPr>
            <a:r>
              <a:rPr lang="en-US" altLang="zh-TW" sz="2000" kern="100" dirty="0">
                <a:effectLst/>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List of found errors for first 20 rows were recorded in excel file “Data analysis-screening result record”</a:t>
            </a:r>
          </a:p>
          <a:p>
            <a:pPr>
              <a:lnSpc>
                <a:spcPct val="115000"/>
              </a:lnSpc>
              <a:spcAft>
                <a:spcPts val="800"/>
              </a:spcAft>
            </a:pPr>
            <a:r>
              <a:rPr lang="en-US" altLang="zh-TW" sz="2000" kern="100" dirty="0">
                <a:latin typeface="Times New Roman" panose="02020603050405020304" pitchFamily="18" charset="0"/>
                <a:ea typeface="新細明體" panose="02020500000000000000" pitchFamily="18" charset="-120"/>
                <a:cs typeface="Arial" panose="020B0604020202020204" pitchFamily="34" charset="0"/>
              </a:rPr>
              <a:t>Assumptions:</a:t>
            </a:r>
            <a:endParaRPr lang="en-US" altLang="zh-TW" sz="2000" kern="100" dirty="0">
              <a:effectLst/>
              <a:highlight>
                <a:srgbClr val="FFFF00"/>
              </a:highlight>
              <a:latin typeface="Times New Roman" panose="02020603050405020304" pitchFamily="18" charset="0"/>
              <a:ea typeface="新細明體" panose="02020500000000000000" pitchFamily="18" charset="-120"/>
              <a:cs typeface="Times New Roman" panose="02020603050405020304" pitchFamily="18" charset="0"/>
            </a:endParaRPr>
          </a:p>
          <a:p>
            <a:pPr marL="342900" indent="-342900">
              <a:lnSpc>
                <a:spcPct val="115000"/>
              </a:lnSpc>
              <a:spcAft>
                <a:spcPts val="800"/>
              </a:spcAft>
              <a:buFont typeface="Arial" panose="020B0604020202020204" pitchFamily="34" charset="0"/>
              <a:buChar char="•"/>
            </a:pPr>
            <a:r>
              <a:rPr lang="en-US" altLang="zh-TW" sz="20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Questionable data such as abnormal loan amount, broker fees, funding date not an issue in data migration</a:t>
            </a:r>
          </a:p>
          <a:p>
            <a:pPr marL="342900" indent="-342900">
              <a:lnSpc>
                <a:spcPct val="115000"/>
              </a:lnSpc>
              <a:spcAft>
                <a:spcPts val="800"/>
              </a:spcAft>
              <a:buFont typeface="Arial" panose="020B0604020202020204" pitchFamily="34" charset="0"/>
              <a:buChar char="•"/>
            </a:pPr>
            <a:r>
              <a:rPr lang="en-US" altLang="zh-TW" sz="20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The sample of the first 20 rows of data can represent most of the error cases in the whole datasets</a:t>
            </a:r>
          </a:p>
          <a:p>
            <a:pPr marL="342900" indent="-342900">
              <a:lnSpc>
                <a:spcPct val="115000"/>
              </a:lnSpc>
              <a:spcAft>
                <a:spcPts val="800"/>
              </a:spcAft>
              <a:buFont typeface="Arial" panose="020B0604020202020204" pitchFamily="34" charset="0"/>
              <a:buChar char="•"/>
            </a:pPr>
            <a:r>
              <a:rPr lang="en-US" altLang="zh-TW" sz="20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Dataset are balanced, errors are normally distributed</a:t>
            </a:r>
          </a:p>
          <a:p>
            <a:pPr marL="342900" indent="-342900">
              <a:lnSpc>
                <a:spcPct val="115000"/>
              </a:lnSpc>
              <a:spcAft>
                <a:spcPts val="800"/>
              </a:spcAft>
              <a:buFont typeface="Arial" panose="020B0604020202020204" pitchFamily="34" charset="0"/>
              <a:buChar char="•"/>
            </a:pPr>
            <a:r>
              <a:rPr lang="en-US" altLang="zh-TW" sz="20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Excel formula, source reference are not expected from the input data</a:t>
            </a:r>
          </a:p>
          <a:p>
            <a:pPr marL="342900" indent="-342900">
              <a:lnSpc>
                <a:spcPct val="115000"/>
              </a:lnSpc>
              <a:spcAft>
                <a:spcPts val="800"/>
              </a:spcAft>
              <a:buFont typeface="Arial" panose="020B0604020202020204" pitchFamily="34" charset="0"/>
              <a:buChar char="•"/>
            </a:pPr>
            <a:r>
              <a:rPr lang="en-US" altLang="zh-TW" sz="20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Excessive data, missing data, data format and other error types are equally important as they all results in migration fail, no prioritization on critical level of error is needed(except cross-worksheet errors)</a:t>
            </a:r>
          </a:p>
          <a:p>
            <a:pPr marL="342900" indent="-342900">
              <a:lnSpc>
                <a:spcPct val="115000"/>
              </a:lnSpc>
              <a:spcAft>
                <a:spcPts val="800"/>
              </a:spcAft>
              <a:buFont typeface="Arial" panose="020B0604020202020204" pitchFamily="34" charset="0"/>
              <a:buChar char="•"/>
            </a:pPr>
            <a:r>
              <a:rPr lang="en-US" altLang="zh-TW" sz="2000" kern="100" dirty="0">
                <a:highlight>
                  <a:srgbClr val="FFFF00"/>
                </a:highlight>
                <a:latin typeface="Times New Roman" panose="02020603050405020304" pitchFamily="18" charset="0"/>
                <a:ea typeface="新細明體" panose="02020500000000000000" pitchFamily="18" charset="-120"/>
                <a:cs typeface="Times New Roman" panose="02020603050405020304" pitchFamily="18" charset="0"/>
              </a:rPr>
              <a:t> Client had experienced in import error handling, able to investigate and fix their data issues independently given specific data issues are known</a:t>
            </a:r>
          </a:p>
        </p:txBody>
      </p:sp>
    </p:spTree>
    <p:extLst>
      <p:ext uri="{BB962C8B-B14F-4D97-AF65-F5344CB8AC3E}">
        <p14:creationId xmlns:p14="http://schemas.microsoft.com/office/powerpoint/2010/main" val="1909002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3C18AA4-AFE9-A93B-84B9-036DE76DE3AD}"/>
              </a:ext>
            </a:extLst>
          </p:cNvPr>
          <p:cNvSpPr txBox="1"/>
          <p:nvPr/>
        </p:nvSpPr>
        <p:spPr>
          <a:xfrm>
            <a:off x="0" y="0"/>
            <a:ext cx="12191999" cy="7193123"/>
          </a:xfrm>
          <a:prstGeom prst="rect">
            <a:avLst/>
          </a:prstGeom>
          <a:noFill/>
        </p:spPr>
        <p:txBody>
          <a:bodyPr wrap="square">
            <a:spAutoFit/>
          </a:bodyPr>
          <a:lstStyle/>
          <a:p>
            <a:pPr>
              <a:lnSpc>
                <a:spcPct val="115000"/>
              </a:lnSpc>
              <a:spcAft>
                <a:spcPts val="800"/>
              </a:spcAft>
            </a:pPr>
            <a:r>
              <a:rPr lang="en-US" altLang="zh-TW" sz="2400" kern="100" dirty="0">
                <a:latin typeface="Times New Roman" panose="02020603050405020304" pitchFamily="18" charset="0"/>
                <a:ea typeface="新細明體" panose="02020500000000000000" pitchFamily="18" charset="-120"/>
                <a:cs typeface="Arial" panose="020B0604020202020204" pitchFamily="34" charset="0"/>
              </a:rPr>
              <a:t>Q3 Data Analysis</a:t>
            </a:r>
          </a:p>
          <a:p>
            <a:pPr>
              <a:lnSpc>
                <a:spcPct val="115000"/>
              </a:lnSpc>
              <a:spcAft>
                <a:spcPts val="800"/>
              </a:spcAft>
            </a:pPr>
            <a:r>
              <a:rPr lang="en-US" altLang="zh-HK" sz="1200" dirty="0"/>
              <a:t>Task 2 - Help structure an email back to the client, asking them to please correct their mistakes, so we don’t have to take on the workload of cleaning up their data. </a:t>
            </a:r>
          </a:p>
          <a:p>
            <a:r>
              <a:rPr lang="en-US" altLang="zh-HK" sz="1200" b="0" i="0" dirty="0">
                <a:solidFill>
                  <a:srgbClr val="374151"/>
                </a:solidFill>
                <a:effectLst/>
                <a:latin typeface="Söhne"/>
              </a:rPr>
              <a:t>	</a:t>
            </a:r>
            <a:r>
              <a:rPr lang="en-US" altLang="zh-HK" sz="1000" b="1" i="0" dirty="0">
                <a:solidFill>
                  <a:srgbClr val="374151"/>
                </a:solidFill>
                <a:effectLst/>
                <a:latin typeface="Söhne"/>
              </a:rPr>
              <a:t>Email Title: Welcome Aboard! Important Data Migration Details</a:t>
            </a:r>
          </a:p>
          <a:p>
            <a:endParaRPr lang="en-US" altLang="zh-HK" sz="1000" b="0" i="0" dirty="0">
              <a:solidFill>
                <a:srgbClr val="374151"/>
              </a:solidFill>
              <a:effectLst/>
              <a:latin typeface="Söhne"/>
            </a:endParaRPr>
          </a:p>
          <a:p>
            <a:r>
              <a:rPr lang="en-US" altLang="zh-HK" sz="1000" b="0" i="0" dirty="0">
                <a:effectLst/>
                <a:latin typeface="Söhne"/>
              </a:rPr>
              <a:t>Dear Mr. Anderson, </a:t>
            </a:r>
          </a:p>
          <a:p>
            <a:endParaRPr lang="en-US" altLang="zh-HK" sz="1000" b="0" i="0" dirty="0">
              <a:effectLst/>
              <a:latin typeface="Söhne"/>
            </a:endParaRPr>
          </a:p>
          <a:p>
            <a:r>
              <a:rPr lang="en-US" altLang="zh-HK" sz="1000" b="0" i="0" dirty="0">
                <a:effectLst/>
                <a:latin typeface="Söhne"/>
              </a:rPr>
              <a:t>Hope you're doing well! We're excited to have you on board and start working together in this new year. </a:t>
            </a:r>
          </a:p>
          <a:p>
            <a:r>
              <a:rPr lang="en-US" altLang="zh-HK" sz="1000" b="0" i="0" dirty="0">
                <a:effectLst/>
                <a:latin typeface="Söhne"/>
              </a:rPr>
              <a:t>Thank you for promptly submitting the import template. We're eager to help you in getting familiar with the data import process. </a:t>
            </a:r>
          </a:p>
          <a:p>
            <a:r>
              <a:rPr lang="en-US" altLang="zh-HK" sz="1000" b="0" i="0" dirty="0">
                <a:effectLst/>
                <a:latin typeface="Söhne"/>
              </a:rPr>
              <a:t>Our team checked the template you sent, and we noticed a few things that may need attention to ensure a smooth process. Here are a couple of examples:</a:t>
            </a:r>
          </a:p>
          <a:p>
            <a:pPr marL="171450" indent="-171450">
              <a:buFont typeface="Arial" panose="020B0604020202020204" pitchFamily="34" charset="0"/>
              <a:buChar char="•"/>
            </a:pPr>
            <a:r>
              <a:rPr lang="en-US" altLang="zh-HK" sz="1000" b="1" i="0" dirty="0">
                <a:effectLst/>
                <a:latin typeface="Söhne"/>
              </a:rPr>
              <a:t>Missing Value:</a:t>
            </a:r>
            <a:endParaRPr lang="en-US" altLang="zh-HK" sz="1000" i="0" u="sng" dirty="0">
              <a:effectLst/>
              <a:latin typeface="Söhne"/>
            </a:endParaRPr>
          </a:p>
          <a:p>
            <a:r>
              <a:rPr lang="en-US" altLang="zh-HK" sz="1000" i="0" u="sng" dirty="0">
                <a:effectLst/>
                <a:latin typeface="Söhne"/>
              </a:rPr>
              <a:t>In the "Brokerage" sheet, the cells in row 3, columns (F, G, H) with the title "phone," "fax," and "brokerage license" are missing.</a:t>
            </a:r>
          </a:p>
          <a:p>
            <a:pPr>
              <a:buFont typeface="+mj-lt"/>
              <a:buAutoNum type="arabicPeriod"/>
            </a:pPr>
            <a:endParaRPr lang="en-US" altLang="zh-HK" sz="1000" b="1" i="0" dirty="0">
              <a:effectLst/>
              <a:latin typeface="Söhne"/>
            </a:endParaRPr>
          </a:p>
          <a:p>
            <a:pPr marL="171450" indent="-171450">
              <a:buFont typeface="Arial" panose="020B0604020202020204" pitchFamily="34" charset="0"/>
              <a:buChar char="•"/>
            </a:pPr>
            <a:r>
              <a:rPr lang="en-US" altLang="zh-HK" sz="1000" b="1" i="0" dirty="0">
                <a:effectLst/>
                <a:latin typeface="Söhne"/>
              </a:rPr>
              <a:t>Data Format Issue:</a:t>
            </a:r>
            <a:endParaRPr lang="en-US" altLang="zh-HK" sz="1000" i="0" u="sng" dirty="0">
              <a:effectLst/>
              <a:latin typeface="Söhne"/>
            </a:endParaRPr>
          </a:p>
          <a:p>
            <a:r>
              <a:rPr lang="en-US" altLang="zh-HK" sz="1000" i="0" u="sng" dirty="0">
                <a:effectLst/>
                <a:latin typeface="Söhne"/>
              </a:rPr>
              <a:t>In the "Investor Profiles" sheet, the cell in row 6, column (B) with the title "Investor Type" is not in a valid format.</a:t>
            </a:r>
          </a:p>
          <a:p>
            <a:pPr>
              <a:buFont typeface="+mj-lt"/>
              <a:buAutoNum type="arabicPeriod"/>
            </a:pPr>
            <a:endParaRPr lang="en-US" altLang="zh-HK" sz="1000" b="1" i="0" dirty="0">
              <a:effectLst/>
              <a:latin typeface="Söhne"/>
            </a:endParaRPr>
          </a:p>
          <a:p>
            <a:pPr marL="171450" indent="-171450">
              <a:buFont typeface="Arial" panose="020B0604020202020204" pitchFamily="34" charset="0"/>
              <a:buChar char="•"/>
            </a:pPr>
            <a:r>
              <a:rPr lang="en-US" altLang="zh-HK" sz="1000" b="1" i="0" dirty="0">
                <a:effectLst/>
                <a:latin typeface="Söhne"/>
              </a:rPr>
              <a:t>Worksheet Structural Problem:</a:t>
            </a:r>
            <a:endParaRPr lang="en-US" altLang="zh-HK" sz="1000" i="0" u="sng" dirty="0">
              <a:effectLst/>
              <a:latin typeface="Söhne"/>
            </a:endParaRPr>
          </a:p>
          <a:p>
            <a:r>
              <a:rPr lang="en-US" altLang="zh-HK" sz="1000" i="0" u="sng" dirty="0">
                <a:effectLst/>
                <a:latin typeface="Söhne"/>
              </a:rPr>
              <a:t>In the "Brokerage" sheet, should starting from Column A with the title "ID," the mandatory column maybe accidentally deleted by your team.</a:t>
            </a:r>
          </a:p>
          <a:p>
            <a:endParaRPr lang="en-US" altLang="zh-HK" sz="1000" u="sng" dirty="0">
              <a:latin typeface="Söhne"/>
            </a:endParaRPr>
          </a:p>
          <a:p>
            <a:pPr marL="171450" indent="-171450">
              <a:buFont typeface="Arial" panose="020B0604020202020204" pitchFamily="34" charset="0"/>
              <a:buChar char="•"/>
            </a:pPr>
            <a:r>
              <a:rPr lang="en-US" altLang="zh-TW" sz="1000" b="1" kern="100" dirty="0">
                <a:latin typeface="Times New Roman" panose="02020603050405020304" pitchFamily="18" charset="0"/>
                <a:ea typeface="新細明體" panose="02020500000000000000" pitchFamily="18" charset="-120"/>
                <a:cs typeface="Times New Roman" panose="02020603050405020304" pitchFamily="18" charset="0"/>
              </a:rPr>
              <a:t>Data Not Align Between Worksheets</a:t>
            </a:r>
            <a:endParaRPr lang="en-US" altLang="zh-TW" sz="1000" u="sng" kern="100" dirty="0">
              <a:latin typeface="Times New Roman" panose="02020603050405020304" pitchFamily="18" charset="0"/>
              <a:ea typeface="新細明體" panose="02020500000000000000" pitchFamily="18" charset="-120"/>
              <a:cs typeface="Times New Roman" panose="02020603050405020304" pitchFamily="18" charset="0"/>
            </a:endParaRPr>
          </a:p>
          <a:p>
            <a:r>
              <a:rPr lang="en-US" altLang="zh-HK" sz="1000" u="sng" dirty="0">
                <a:latin typeface="Söhne"/>
              </a:rPr>
              <a:t>In the “Broker” sheet, the cells in row 2&amp;3, column A with the title “Broker ID” is not align with the cells in “Brokerage” sheet, row 3&amp;4, column A with the title “ID”</a:t>
            </a:r>
          </a:p>
          <a:p>
            <a:endParaRPr lang="en-US" altLang="zh-HK" sz="1000" b="1" i="0" dirty="0">
              <a:effectLst/>
              <a:latin typeface="Söhne"/>
            </a:endParaRPr>
          </a:p>
          <a:p>
            <a:pPr marL="171450" indent="-171450">
              <a:buFont typeface="Arial" panose="020B0604020202020204" pitchFamily="34" charset="0"/>
              <a:buChar char="•"/>
            </a:pPr>
            <a:r>
              <a:rPr lang="en-US" altLang="zh-HK" sz="1000" b="1" i="0" dirty="0">
                <a:effectLst/>
                <a:latin typeface="Söhne"/>
              </a:rPr>
              <a:t>Redundant Data:</a:t>
            </a:r>
            <a:endParaRPr lang="en-US" altLang="zh-HK" sz="1000" i="0" u="sng" dirty="0">
              <a:effectLst/>
              <a:latin typeface="Söhne"/>
            </a:endParaRPr>
          </a:p>
          <a:p>
            <a:r>
              <a:rPr lang="en-US" altLang="zh-HK" sz="1000" i="0" u="sng" dirty="0">
                <a:effectLst/>
                <a:latin typeface="Söhne"/>
              </a:rPr>
              <a:t>In the "Investor Profiles" sheet, the cell in row 3, column (E) with the title "Corporation Name" should be empty as this column is for corporations only.</a:t>
            </a:r>
          </a:p>
          <a:p>
            <a:pPr>
              <a:buFont typeface="+mj-lt"/>
              <a:buAutoNum type="arabicPeriod"/>
            </a:pPr>
            <a:endParaRPr lang="en-US" altLang="zh-HK" sz="1000" b="1" i="0" dirty="0">
              <a:effectLst/>
              <a:latin typeface="Söhne"/>
            </a:endParaRPr>
          </a:p>
          <a:p>
            <a:pPr marL="171450" indent="-171450">
              <a:buFont typeface="Arial" panose="020B0604020202020204" pitchFamily="34" charset="0"/>
              <a:buChar char="•"/>
            </a:pPr>
            <a:r>
              <a:rPr lang="en-US" altLang="zh-HK" sz="1000" b="1" i="0" dirty="0">
                <a:effectLst/>
                <a:latin typeface="Söhne"/>
              </a:rPr>
              <a:t>Incorrect Input:</a:t>
            </a:r>
            <a:endParaRPr lang="en-US" altLang="zh-HK" sz="1000" i="0" u="sng" dirty="0">
              <a:effectLst/>
              <a:latin typeface="Söhne"/>
            </a:endParaRPr>
          </a:p>
          <a:p>
            <a:r>
              <a:rPr lang="en-US" altLang="zh-HK" sz="1000" i="0" u="sng" dirty="0">
                <a:effectLst/>
                <a:latin typeface="Söhne"/>
              </a:rPr>
              <a:t>In the "Broker" sheet, the cell in row 3, column (E) with the title "E-Mail" </a:t>
            </a:r>
            <a:r>
              <a:rPr lang="en-US" altLang="zh-HK" sz="1000" u="sng" dirty="0">
                <a:latin typeface="Söhne"/>
              </a:rPr>
              <a:t>is not in expected </a:t>
            </a:r>
            <a:r>
              <a:rPr lang="en-US" altLang="zh-HK" sz="1000" i="0" u="sng" dirty="0">
                <a:effectLst/>
                <a:latin typeface="Söhne"/>
              </a:rPr>
              <a:t>structure.</a:t>
            </a:r>
          </a:p>
          <a:p>
            <a:pPr>
              <a:buFont typeface="+mj-lt"/>
              <a:buAutoNum type="arabicPeriod"/>
            </a:pPr>
            <a:endParaRPr lang="en-US" altLang="zh-HK" sz="1000" b="1" i="0" dirty="0">
              <a:effectLst/>
              <a:latin typeface="Söhne"/>
            </a:endParaRPr>
          </a:p>
          <a:p>
            <a:pPr marL="171450" indent="-171450">
              <a:buFont typeface="Arial" panose="020B0604020202020204" pitchFamily="34" charset="0"/>
              <a:buChar char="•"/>
            </a:pPr>
            <a:r>
              <a:rPr lang="en-US" altLang="zh-HK" sz="1000" b="1" i="0" dirty="0">
                <a:effectLst/>
                <a:latin typeface="Söhne"/>
              </a:rPr>
              <a:t>Questionable Data: (recommend to have check to determine whether it is an error)</a:t>
            </a:r>
            <a:endParaRPr lang="en-US" altLang="zh-HK" sz="1000" i="0" u="sng" dirty="0">
              <a:effectLst/>
              <a:latin typeface="Söhne"/>
            </a:endParaRPr>
          </a:p>
          <a:p>
            <a:r>
              <a:rPr lang="en-US" altLang="zh-HK" sz="1000" i="0" u="sng" dirty="0">
                <a:effectLst/>
                <a:latin typeface="Söhne"/>
              </a:rPr>
              <a:t>In the "Loan Import" sheet, the cells in rows 6 and 7, column (R) with the title "Funding Date" show input from the year 1900.</a:t>
            </a:r>
          </a:p>
          <a:p>
            <a:endParaRPr lang="en-US" altLang="zh-HK" sz="1000" i="0" u="sng" dirty="0">
              <a:effectLst/>
              <a:latin typeface="Söhne"/>
            </a:endParaRPr>
          </a:p>
          <a:p>
            <a:r>
              <a:rPr lang="en-US" altLang="zh-HK" sz="1000" b="0" i="0" dirty="0">
                <a:effectLst/>
                <a:latin typeface="Söhne"/>
              </a:rPr>
              <a:t>Fixing these bits will help things run even better. If you have questions or need help, check out the import instructions and the error log I’ve attached in the email. </a:t>
            </a:r>
          </a:p>
          <a:p>
            <a:r>
              <a:rPr lang="en-US" altLang="zh-HK" sz="1000" b="0" i="0" dirty="0">
                <a:effectLst/>
                <a:latin typeface="Söhne"/>
              </a:rPr>
              <a:t>And feel free to reach out if you're unsure about anything.</a:t>
            </a:r>
          </a:p>
          <a:p>
            <a:r>
              <a:rPr lang="en-US" altLang="zh-HK" sz="1000" b="0" i="0" dirty="0">
                <a:effectLst/>
                <a:latin typeface="Söhne"/>
              </a:rPr>
              <a:t>We're here to help, and your assistance in fixing these matters will make a huge difference. Thanks for choosing us! We’re excited about working with you.</a:t>
            </a:r>
          </a:p>
          <a:p>
            <a:endParaRPr lang="en-US" altLang="zh-HK" sz="1000" b="0" i="0" dirty="0">
              <a:effectLst/>
              <a:latin typeface="Söhne"/>
            </a:endParaRPr>
          </a:p>
          <a:p>
            <a:r>
              <a:rPr lang="en-US" altLang="zh-HK" sz="1000" b="0" i="0" dirty="0">
                <a:effectLst/>
                <a:latin typeface="Söhne"/>
              </a:rPr>
              <a:t>Warmest regards,</a:t>
            </a:r>
          </a:p>
          <a:p>
            <a:r>
              <a:rPr lang="en-US" altLang="zh-TW" sz="1000" kern="100" dirty="0">
                <a:latin typeface="Söhne"/>
                <a:ea typeface="新細明體" panose="02020500000000000000" pitchFamily="18" charset="-120"/>
                <a:cs typeface="Arial" panose="020B0604020202020204" pitchFamily="34" charset="0"/>
              </a:rPr>
              <a:t>Franco Fan</a:t>
            </a:r>
          </a:p>
          <a:p>
            <a:r>
              <a:rPr lang="en-US" altLang="zh-TW" sz="1000" kern="100" dirty="0">
                <a:latin typeface="Söhne"/>
                <a:ea typeface="新細明體" panose="02020500000000000000" pitchFamily="18" charset="-120"/>
                <a:cs typeface="Arial" panose="020B0604020202020204" pitchFamily="34" charset="0"/>
              </a:rPr>
              <a:t>Business Analyst</a:t>
            </a:r>
          </a:p>
          <a:p>
            <a:r>
              <a:rPr lang="en-US" altLang="zh-TW" sz="1000" kern="100" dirty="0">
                <a:latin typeface="Söhne"/>
                <a:ea typeface="新細明體" panose="02020500000000000000" pitchFamily="18" charset="-120"/>
                <a:cs typeface="Arial" panose="020B0604020202020204" pitchFamily="34" charset="0"/>
              </a:rPr>
              <a:t>(433) 644-9367</a:t>
            </a:r>
          </a:p>
          <a:p>
            <a:r>
              <a:rPr lang="en-US" altLang="zh-TW" sz="1000" kern="100" dirty="0">
                <a:latin typeface="Söhne"/>
                <a:ea typeface="新細明體" panose="02020500000000000000" pitchFamily="18" charset="-120"/>
                <a:cs typeface="Arial" panose="020B0604020202020204" pitchFamily="34" charset="0"/>
              </a:rPr>
              <a:t>Mortgage Automator</a:t>
            </a:r>
          </a:p>
          <a:p>
            <a:r>
              <a:rPr lang="en-US" altLang="zh-TW" sz="1000" kern="100">
                <a:latin typeface="Söhne"/>
                <a:ea typeface="新細明體" panose="02020500000000000000" pitchFamily="18" charset="-120"/>
                <a:cs typeface="Arial" panose="020B0604020202020204" pitchFamily="34" charset="0"/>
              </a:rPr>
              <a:t>	Attachments: </a:t>
            </a:r>
            <a:r>
              <a:rPr lang="en-US" altLang="zh-TW" sz="1000" kern="100" dirty="0">
                <a:latin typeface="Söhne"/>
                <a:ea typeface="新細明體" panose="02020500000000000000" pitchFamily="18" charset="-120"/>
                <a:cs typeface="Arial" panose="020B0604020202020204" pitchFamily="34" charset="0"/>
              </a:rPr>
              <a:t>1) Import instructions video, 2) Data analysis-error log</a:t>
            </a:r>
          </a:p>
          <a:p>
            <a:endParaRPr lang="en-US" altLang="zh-TW" sz="12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endParaRPr>
          </a:p>
        </p:txBody>
      </p:sp>
    </p:spTree>
    <p:extLst>
      <p:ext uri="{BB962C8B-B14F-4D97-AF65-F5344CB8AC3E}">
        <p14:creationId xmlns:p14="http://schemas.microsoft.com/office/powerpoint/2010/main" val="42492539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木桌上筆筒內的彩色鉛筆">
            <a:extLst>
              <a:ext uri="{FF2B5EF4-FFF2-40B4-BE49-F238E27FC236}">
                <a16:creationId xmlns:a16="http://schemas.microsoft.com/office/drawing/2014/main" id="{883AF07A-6859-B501-AF2F-07EF67E8BA2F}"/>
              </a:ext>
            </a:extLst>
          </p:cNvPr>
          <p:cNvPicPr>
            <a:picLocks noChangeAspect="1"/>
          </p:cNvPicPr>
          <p:nvPr/>
        </p:nvPicPr>
        <p:blipFill rotWithShape="1">
          <a:blip r:embed="rId2"/>
          <a:srcRect l="54410" r="9973" b="-2"/>
          <a:stretch/>
        </p:blipFill>
        <p:spPr>
          <a:xfrm>
            <a:off x="8532726" y="0"/>
            <a:ext cx="3659274" cy="6857999"/>
          </a:xfrm>
          <a:prstGeom prst="rect">
            <a:avLst/>
          </a:prstGeom>
        </p:spPr>
      </p:pic>
      <p:sp>
        <p:nvSpPr>
          <p:cNvPr id="6" name="文字方塊 5">
            <a:extLst>
              <a:ext uri="{FF2B5EF4-FFF2-40B4-BE49-F238E27FC236}">
                <a16:creationId xmlns:a16="http://schemas.microsoft.com/office/drawing/2014/main" id="{2131BBF5-741F-2E3B-E8D3-319F9DD19215}"/>
              </a:ext>
            </a:extLst>
          </p:cNvPr>
          <p:cNvSpPr txBox="1"/>
          <p:nvPr/>
        </p:nvSpPr>
        <p:spPr>
          <a:xfrm>
            <a:off x="0" y="81891"/>
            <a:ext cx="6122124" cy="548099"/>
          </a:xfrm>
          <a:prstGeom prst="rect">
            <a:avLst/>
          </a:prstGeom>
          <a:noFill/>
        </p:spPr>
        <p:txBody>
          <a:bodyPr wrap="square">
            <a:spAutoFit/>
          </a:bodyPr>
          <a:lstStyle/>
          <a:p>
            <a:pPr>
              <a:lnSpc>
                <a:spcPct val="115000"/>
              </a:lnSpc>
              <a:spcAft>
                <a:spcPts val="800"/>
              </a:spcAft>
            </a:pPr>
            <a:r>
              <a:rPr lang="en-US" altLang="zh-TW" sz="2800" kern="100" dirty="0">
                <a:latin typeface="Times New Roman" panose="02020603050405020304" pitchFamily="18" charset="0"/>
                <a:ea typeface="新細明體" panose="02020500000000000000" pitchFamily="18" charset="-120"/>
                <a:cs typeface="Arial" panose="020B0604020202020204" pitchFamily="34" charset="0"/>
              </a:rPr>
              <a:t>Role in Lending business</a:t>
            </a:r>
            <a:endParaRPr lang="en-US" altLang="zh-HK" sz="10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
        <p:nvSpPr>
          <p:cNvPr id="12" name="文字方塊 11">
            <a:extLst>
              <a:ext uri="{FF2B5EF4-FFF2-40B4-BE49-F238E27FC236}">
                <a16:creationId xmlns:a16="http://schemas.microsoft.com/office/drawing/2014/main" id="{53C18AA4-AFE9-A93B-84B9-036DE76DE3AD}"/>
              </a:ext>
            </a:extLst>
          </p:cNvPr>
          <p:cNvSpPr txBox="1"/>
          <p:nvPr/>
        </p:nvSpPr>
        <p:spPr>
          <a:xfrm>
            <a:off x="137665" y="1218465"/>
            <a:ext cx="8395061" cy="4668266"/>
          </a:xfrm>
          <a:prstGeom prst="rect">
            <a:avLst/>
          </a:prstGeom>
          <a:noFill/>
        </p:spPr>
        <p:txBody>
          <a:bodyPr wrap="square">
            <a:spAutoFit/>
          </a:bodyPr>
          <a:lstStyle/>
          <a:p>
            <a:pPr>
              <a:lnSpc>
                <a:spcPct val="115000"/>
              </a:lnSpc>
              <a:spcAft>
                <a:spcPts val="800"/>
              </a:spcAft>
            </a:pPr>
            <a:r>
              <a:rPr lang="en-US" altLang="zh-TW" sz="2800" kern="100" dirty="0">
                <a:latin typeface="Times New Roman" panose="02020603050405020304" pitchFamily="18" charset="0"/>
                <a:ea typeface="新細明體" panose="02020500000000000000" pitchFamily="18" charset="-120"/>
                <a:cs typeface="Times New Roman" panose="02020603050405020304" pitchFamily="18" charset="0"/>
              </a:rPr>
              <a:t>Define roles within simplified workflow</a:t>
            </a:r>
          </a:p>
          <a:p>
            <a:pPr marL="457200" indent="-457200">
              <a:lnSpc>
                <a:spcPct val="115000"/>
              </a:lnSpc>
              <a:spcAft>
                <a:spcPts val="800"/>
              </a:spcAft>
              <a:buFont typeface="Arial" panose="020B0604020202020204" pitchFamily="34" charset="0"/>
              <a:buChar char="•"/>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Borrower</a:t>
            </a:r>
            <a:r>
              <a:rPr lang="en-US" altLang="zh-TW" sz="12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(And potential clients)</a:t>
            </a:r>
          </a:p>
          <a:p>
            <a:pPr marL="457200" indent="-457200">
              <a:lnSpc>
                <a:spcPct val="115000"/>
              </a:lnSpc>
              <a:spcAft>
                <a:spcPts val="800"/>
              </a:spcAft>
              <a:buFont typeface="Arial" panose="020B0604020202020204" pitchFamily="34" charset="0"/>
              <a:buChar char="•"/>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Loan Operator</a:t>
            </a:r>
            <a:r>
              <a:rPr lang="en-US" altLang="zh-TW" sz="1200" kern="100" dirty="0">
                <a:latin typeface="Times New Roman" panose="02020603050405020304" pitchFamily="18" charset="0"/>
                <a:ea typeface="新細明體" panose="02020500000000000000" pitchFamily="18" charset="-120"/>
                <a:cs typeface="Times New Roman" panose="02020603050405020304" pitchFamily="18" charset="0"/>
              </a:rPr>
              <a:t> </a:t>
            </a:r>
          </a:p>
          <a:p>
            <a:pPr>
              <a:lnSpc>
                <a:spcPct val="115000"/>
              </a:lnSpc>
              <a:spcAft>
                <a:spcPts val="800"/>
              </a:spcAft>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(Case operations includes customer servicing, technical support roles)</a:t>
            </a:r>
          </a:p>
          <a:p>
            <a:pPr marL="457200" indent="-457200">
              <a:lnSpc>
                <a:spcPct val="115000"/>
              </a:lnSpc>
              <a:spcAft>
                <a:spcPts val="800"/>
              </a:spcAft>
              <a:buFont typeface="Arial" panose="020B0604020202020204" pitchFamily="34" charset="0"/>
              <a:buChar char="•"/>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Loan Approver </a:t>
            </a:r>
          </a:p>
          <a:p>
            <a:pPr>
              <a:lnSpc>
                <a:spcPct val="115000"/>
              </a:lnSpc>
              <a:spcAft>
                <a:spcPts val="800"/>
              </a:spcAft>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(Evaluating cases, assessing creditworthiness, </a:t>
            </a:r>
          </a:p>
          <a:p>
            <a:pPr>
              <a:lnSpc>
                <a:spcPct val="115000"/>
              </a:lnSpc>
              <a:spcAft>
                <a:spcPts val="800"/>
              </a:spcAft>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analyzing financial documents, loan approval decision maker)</a:t>
            </a:r>
          </a:p>
          <a:p>
            <a:pPr marL="457200" indent="-457200">
              <a:lnSpc>
                <a:spcPct val="115000"/>
              </a:lnSpc>
              <a:spcAft>
                <a:spcPts val="800"/>
              </a:spcAft>
              <a:buFont typeface="Arial" panose="020B0604020202020204" pitchFamily="34" charset="0"/>
              <a:buChar char="•"/>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External Service Provider </a:t>
            </a:r>
          </a:p>
          <a:p>
            <a:pPr>
              <a:lnSpc>
                <a:spcPct val="115000"/>
              </a:lnSpc>
              <a:spcAft>
                <a:spcPts val="800"/>
              </a:spcAft>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(External partners for completing the workflow, such as </a:t>
            </a:r>
          </a:p>
          <a:p>
            <a:pPr>
              <a:lnSpc>
                <a:spcPct val="115000"/>
              </a:lnSpc>
              <a:spcAft>
                <a:spcPts val="800"/>
              </a:spcAft>
            </a:pPr>
            <a:r>
              <a:rPr lang="en-US" altLang="zh-TW" sz="2000" kern="100" dirty="0">
                <a:latin typeface="Times New Roman" panose="02020603050405020304" pitchFamily="18" charset="0"/>
                <a:ea typeface="新細明體" panose="02020500000000000000" pitchFamily="18" charset="-120"/>
                <a:cs typeface="Times New Roman" panose="02020603050405020304" pitchFamily="18" charset="0"/>
              </a:rPr>
              <a:t>ID verification solution vendor, Credit Reporting Agencies)</a:t>
            </a:r>
          </a:p>
        </p:txBody>
      </p:sp>
    </p:spTree>
    <p:extLst>
      <p:ext uri="{BB962C8B-B14F-4D97-AF65-F5344CB8AC3E}">
        <p14:creationId xmlns:p14="http://schemas.microsoft.com/office/powerpoint/2010/main" val="171114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木桌上筆筒內的彩色鉛筆">
            <a:extLst>
              <a:ext uri="{FF2B5EF4-FFF2-40B4-BE49-F238E27FC236}">
                <a16:creationId xmlns:a16="http://schemas.microsoft.com/office/drawing/2014/main" id="{883AF07A-6859-B501-AF2F-07EF67E8BA2F}"/>
              </a:ext>
            </a:extLst>
          </p:cNvPr>
          <p:cNvPicPr>
            <a:picLocks noChangeAspect="1"/>
          </p:cNvPicPr>
          <p:nvPr/>
        </p:nvPicPr>
        <p:blipFill rotWithShape="1">
          <a:blip r:embed="rId2"/>
          <a:srcRect l="54410" r="9973" b="-2"/>
          <a:stretch/>
        </p:blipFill>
        <p:spPr>
          <a:xfrm>
            <a:off x="8532726" y="0"/>
            <a:ext cx="3659274" cy="6857999"/>
          </a:xfrm>
          <a:prstGeom prst="rect">
            <a:avLst/>
          </a:prstGeom>
        </p:spPr>
      </p:pic>
      <p:sp>
        <p:nvSpPr>
          <p:cNvPr id="6" name="文字方塊 5">
            <a:extLst>
              <a:ext uri="{FF2B5EF4-FFF2-40B4-BE49-F238E27FC236}">
                <a16:creationId xmlns:a16="http://schemas.microsoft.com/office/drawing/2014/main" id="{2131BBF5-741F-2E3B-E8D3-319F9DD19215}"/>
              </a:ext>
            </a:extLst>
          </p:cNvPr>
          <p:cNvSpPr txBox="1"/>
          <p:nvPr/>
        </p:nvSpPr>
        <p:spPr>
          <a:xfrm>
            <a:off x="0" y="0"/>
            <a:ext cx="6122124" cy="548099"/>
          </a:xfrm>
          <a:prstGeom prst="rect">
            <a:avLst/>
          </a:prstGeom>
          <a:noFill/>
        </p:spPr>
        <p:txBody>
          <a:bodyPr wrap="square">
            <a:spAutoFit/>
          </a:bodyPr>
          <a:lstStyle/>
          <a:p>
            <a:pPr>
              <a:lnSpc>
                <a:spcPct val="115000"/>
              </a:lnSpc>
              <a:spcAft>
                <a:spcPts val="800"/>
              </a:spcAft>
            </a:pPr>
            <a:r>
              <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rPr>
              <a:t>Borrower perspective, portal requirement:</a:t>
            </a:r>
          </a:p>
        </p:txBody>
      </p:sp>
      <p:sp>
        <p:nvSpPr>
          <p:cNvPr id="12" name="文字方塊 11">
            <a:extLst>
              <a:ext uri="{FF2B5EF4-FFF2-40B4-BE49-F238E27FC236}">
                <a16:creationId xmlns:a16="http://schemas.microsoft.com/office/drawing/2014/main" id="{53C18AA4-AFE9-A93B-84B9-036DE76DE3AD}"/>
              </a:ext>
            </a:extLst>
          </p:cNvPr>
          <p:cNvSpPr txBox="1"/>
          <p:nvPr/>
        </p:nvSpPr>
        <p:spPr>
          <a:xfrm>
            <a:off x="-26126" y="570948"/>
            <a:ext cx="8395061" cy="4315733"/>
          </a:xfrm>
          <a:prstGeom prst="rect">
            <a:avLst/>
          </a:prstGeom>
          <a:noFill/>
        </p:spPr>
        <p:txBody>
          <a:bodyPr wrap="square">
            <a:spAutoFit/>
          </a:bodyPr>
          <a:lstStyle/>
          <a:p>
            <a:pPr>
              <a:lnSpc>
                <a:spcPct val="115000"/>
              </a:lnSpc>
              <a:spcAft>
                <a:spcPts val="800"/>
              </a:spcAft>
            </a:pPr>
            <a:r>
              <a:rPr lang="en-US" altLang="zh-TW" kern="100" dirty="0">
                <a:latin typeface="Times New Roman" panose="02020603050405020304" pitchFamily="18" charset="0"/>
                <a:ea typeface="新細明體" panose="02020500000000000000" pitchFamily="18" charset="-120"/>
                <a:cs typeface="Times New Roman" panose="02020603050405020304" pitchFamily="18" charset="0"/>
              </a:rPr>
              <a:t>Expectation and rationale: (Assume no priority in orders)</a:t>
            </a:r>
          </a:p>
          <a:p>
            <a:pPr>
              <a:lnSpc>
                <a:spcPct val="115000"/>
              </a:lnSpc>
              <a:spcAft>
                <a:spcPts val="800"/>
              </a:spcAft>
            </a:pPr>
            <a:r>
              <a:rPr lang="en-US" altLang="zh-TW" kern="100" dirty="0">
                <a:latin typeface="Times New Roman" panose="02020603050405020304" pitchFamily="18" charset="0"/>
                <a:ea typeface="新細明體" panose="02020500000000000000" pitchFamily="18" charset="-120"/>
                <a:cs typeface="Times New Roman" panose="02020603050405020304" pitchFamily="18" charset="0"/>
              </a:rPr>
              <a:t>	List</a:t>
            </a:r>
            <a:r>
              <a:rPr lang="zh-TW" altLang="en-US"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kern="100" dirty="0">
                <a:latin typeface="Times New Roman" panose="02020603050405020304" pitchFamily="18" charset="0"/>
                <a:ea typeface="新細明體" panose="02020500000000000000" pitchFamily="18" charset="-120"/>
                <a:cs typeface="Times New Roman" panose="02020603050405020304" pitchFamily="18" charset="0"/>
              </a:rPr>
              <a:t>top</a:t>
            </a:r>
            <a:r>
              <a:rPr lang="zh-TW" altLang="en-US"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kern="100" dirty="0">
                <a:latin typeface="Times New Roman" panose="02020603050405020304" pitchFamily="18" charset="0"/>
                <a:ea typeface="新細明體" panose="02020500000000000000" pitchFamily="18" charset="-120"/>
                <a:cs typeface="Times New Roman" panose="02020603050405020304" pitchFamily="18" charset="0"/>
              </a:rPr>
              <a:t>10</a:t>
            </a:r>
            <a:r>
              <a:rPr lang="zh-TW" altLang="en-US"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kern="100" dirty="0">
                <a:latin typeface="Times New Roman" panose="02020603050405020304" pitchFamily="18" charset="0"/>
                <a:ea typeface="新細明體" panose="02020500000000000000" pitchFamily="18" charset="-120"/>
                <a:cs typeface="Times New Roman" panose="02020603050405020304" pitchFamily="18" charset="0"/>
              </a:rPr>
              <a:t>wishes and rationale as client</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Anytime everywhere</a:t>
            </a:r>
            <a:r>
              <a:rPr lang="en-US" altLang="zh-HK" sz="1400" kern="100" dirty="0">
                <a:effectLst/>
                <a:latin typeface="Times New Roman" panose="02020603050405020304" pitchFamily="18" charset="0"/>
                <a:ea typeface="新細明體" panose="02020500000000000000" pitchFamily="18" charset="-120"/>
                <a:cs typeface="Times New Roman" panose="02020603050405020304" pitchFamily="18" charset="0"/>
              </a:rPr>
              <a:t> - Accessible by their own device and easy to use by everybody</a:t>
            </a:r>
            <a:endPar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endParaRP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E</a:t>
            </a:r>
            <a:r>
              <a:rPr lang="en-US" altLang="zh-HK" sz="1400" kern="100" dirty="0">
                <a:effectLst/>
                <a:latin typeface="Times New Roman" panose="02020603050405020304" pitchFamily="18" charset="0"/>
                <a:ea typeface="新細明體" panose="02020500000000000000" pitchFamily="18" charset="-120"/>
                <a:cs typeface="Times New Roman" panose="02020603050405020304" pitchFamily="18" charset="0"/>
              </a:rPr>
              <a:t>fficient - Workflow process are efficient, Simple user interface</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P</a:t>
            </a:r>
            <a:r>
              <a:rPr lang="en-US" altLang="zh-HK" sz="1400" kern="100" dirty="0">
                <a:effectLst/>
                <a:latin typeface="Times New Roman" panose="02020603050405020304" pitchFamily="18" charset="0"/>
                <a:ea typeface="新細明體" panose="02020500000000000000" pitchFamily="18" charset="-120"/>
                <a:cs typeface="Times New Roman" panose="02020603050405020304" pitchFamily="18" charset="0"/>
              </a:rPr>
              <a:t>redictable - Ability to predict loan schedule, repayment information before application</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S</a:t>
            </a:r>
            <a:r>
              <a:rPr lang="en-US" altLang="zh-HK" sz="1400" kern="100" dirty="0">
                <a:effectLst/>
                <a:latin typeface="Times New Roman" panose="02020603050405020304" pitchFamily="18" charset="0"/>
                <a:ea typeface="新細明體" panose="02020500000000000000" pitchFamily="18" charset="-120"/>
                <a:cs typeface="Times New Roman" panose="02020603050405020304" pitchFamily="18" charset="0"/>
              </a:rPr>
              <a:t>ecured - Capable in information protection</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Accessibility - Round-the-clock accessibility</a:t>
            </a:r>
            <a:endParaRPr lang="en-US" altLang="zh-HK" sz="14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a:p>
            <a:pPr marL="228600" indent="-228600">
              <a:lnSpc>
                <a:spcPct val="115000"/>
              </a:lnSpc>
              <a:spcAft>
                <a:spcPts val="800"/>
              </a:spcAft>
              <a:buFont typeface="Arial" panose="020B0604020202020204" pitchFamily="34" charset="0"/>
              <a:buChar char="•"/>
            </a:pPr>
            <a:r>
              <a:rPr lang="en-US" altLang="zh-HK" sz="1400" kern="100" dirty="0">
                <a:effectLst/>
                <a:latin typeface="Times New Roman" panose="02020603050405020304" pitchFamily="18" charset="0"/>
                <a:ea typeface="新細明體" panose="02020500000000000000" pitchFamily="18" charset="-120"/>
                <a:cs typeface="Times New Roman" panose="02020603050405020304" pitchFamily="18" charset="0"/>
              </a:rPr>
              <a:t>Informative - Ability to provide detailed loan information and deliver notification</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Customized service - Adaptability for customized user experience (e.g. notification channel, payment method) </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Progress update - Ability for real-time update</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Payment reminder - Reliable in scheduled reminder to avoid penalties</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Device friendly - Accessibility for any devices (e.g. Mobile, Windows/ Mac, </a:t>
            </a:r>
            <a:r>
              <a:rPr lang="en-US" altLang="zh-HK" sz="1400" kern="100" dirty="0" err="1">
                <a:latin typeface="Times New Roman" panose="02020603050405020304" pitchFamily="18" charset="0"/>
                <a:ea typeface="新細明體" panose="02020500000000000000" pitchFamily="18" charset="-120"/>
                <a:cs typeface="Times New Roman" panose="02020603050405020304" pitchFamily="18" charset="0"/>
              </a:rPr>
              <a:t>IPad</a:t>
            </a:r>
            <a:r>
              <a:rPr lang="en-US" altLang="zh-HK" sz="1400" kern="100" dirty="0">
                <a:latin typeface="Times New Roman" panose="02020603050405020304" pitchFamily="18" charset="0"/>
                <a:ea typeface="新細明體" panose="02020500000000000000" pitchFamily="18" charset="-120"/>
                <a:cs typeface="Times New Roman" panose="02020603050405020304" pitchFamily="18" charset="0"/>
              </a:rPr>
              <a:t>)</a:t>
            </a:r>
            <a:endParaRPr lang="en-US" altLang="zh-TW" sz="14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p:txBody>
      </p:sp>
    </p:spTree>
    <p:extLst>
      <p:ext uri="{BB962C8B-B14F-4D97-AF65-F5344CB8AC3E}">
        <p14:creationId xmlns:p14="http://schemas.microsoft.com/office/powerpoint/2010/main" val="3467106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木桌上筆筒內的彩色鉛筆">
            <a:extLst>
              <a:ext uri="{FF2B5EF4-FFF2-40B4-BE49-F238E27FC236}">
                <a16:creationId xmlns:a16="http://schemas.microsoft.com/office/drawing/2014/main" id="{883AF07A-6859-B501-AF2F-07EF67E8BA2F}"/>
              </a:ext>
            </a:extLst>
          </p:cNvPr>
          <p:cNvPicPr>
            <a:picLocks noChangeAspect="1"/>
          </p:cNvPicPr>
          <p:nvPr/>
        </p:nvPicPr>
        <p:blipFill rotWithShape="1">
          <a:blip r:embed="rId2"/>
          <a:srcRect l="54410" r="9973" b="-2"/>
          <a:stretch/>
        </p:blipFill>
        <p:spPr>
          <a:xfrm>
            <a:off x="8532726" y="0"/>
            <a:ext cx="3659274" cy="6857999"/>
          </a:xfrm>
          <a:prstGeom prst="rect">
            <a:avLst/>
          </a:prstGeom>
        </p:spPr>
      </p:pic>
      <p:sp>
        <p:nvSpPr>
          <p:cNvPr id="6" name="文字方塊 5">
            <a:extLst>
              <a:ext uri="{FF2B5EF4-FFF2-40B4-BE49-F238E27FC236}">
                <a16:creationId xmlns:a16="http://schemas.microsoft.com/office/drawing/2014/main" id="{2131BBF5-741F-2E3B-E8D3-319F9DD19215}"/>
              </a:ext>
            </a:extLst>
          </p:cNvPr>
          <p:cNvSpPr txBox="1"/>
          <p:nvPr/>
        </p:nvSpPr>
        <p:spPr>
          <a:xfrm>
            <a:off x="0" y="0"/>
            <a:ext cx="6122124" cy="548099"/>
          </a:xfrm>
          <a:prstGeom prst="rect">
            <a:avLst/>
          </a:prstGeom>
          <a:noFill/>
        </p:spPr>
        <p:txBody>
          <a:bodyPr wrap="square">
            <a:spAutoFit/>
          </a:bodyPr>
          <a:lstStyle/>
          <a:p>
            <a:pPr>
              <a:lnSpc>
                <a:spcPct val="115000"/>
              </a:lnSpc>
              <a:spcAft>
                <a:spcPts val="800"/>
              </a:spcAft>
            </a:pPr>
            <a:r>
              <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rPr>
              <a:t>Lender perspective, portal requirement:</a:t>
            </a:r>
          </a:p>
        </p:txBody>
      </p:sp>
      <p:sp>
        <p:nvSpPr>
          <p:cNvPr id="12" name="文字方塊 11">
            <a:extLst>
              <a:ext uri="{FF2B5EF4-FFF2-40B4-BE49-F238E27FC236}">
                <a16:creationId xmlns:a16="http://schemas.microsoft.com/office/drawing/2014/main" id="{53C18AA4-AFE9-A93B-84B9-036DE76DE3AD}"/>
              </a:ext>
            </a:extLst>
          </p:cNvPr>
          <p:cNvSpPr txBox="1"/>
          <p:nvPr/>
        </p:nvSpPr>
        <p:spPr>
          <a:xfrm>
            <a:off x="-26126" y="570948"/>
            <a:ext cx="8395061" cy="4315733"/>
          </a:xfrm>
          <a:prstGeom prst="rect">
            <a:avLst/>
          </a:prstGeom>
          <a:noFill/>
        </p:spPr>
        <p:txBody>
          <a:bodyPr wrap="square">
            <a:spAutoFit/>
          </a:bodyPr>
          <a:lstStyle/>
          <a:p>
            <a:pPr>
              <a:lnSpc>
                <a:spcPct val="115000"/>
              </a:lnSpc>
              <a:spcAft>
                <a:spcPts val="800"/>
              </a:spcAft>
            </a:pPr>
            <a:r>
              <a:rPr lang="en-US" altLang="zh-TW" kern="100" dirty="0">
                <a:latin typeface="Times New Roman" panose="02020603050405020304" pitchFamily="18" charset="0"/>
                <a:ea typeface="新細明體" panose="02020500000000000000" pitchFamily="18" charset="-120"/>
                <a:cs typeface="Arial" panose="020B0604020202020204" pitchFamily="34" charset="0"/>
              </a:rPr>
              <a:t>Expectation and rationale: (Assume no priority in orders)</a:t>
            </a:r>
          </a:p>
          <a:p>
            <a:pPr>
              <a:lnSpc>
                <a:spcPct val="115000"/>
              </a:lnSpc>
              <a:spcAft>
                <a:spcPts val="800"/>
              </a:spcAft>
            </a:pPr>
            <a:r>
              <a:rPr lang="en-US" altLang="zh-TW" kern="100" dirty="0">
                <a:latin typeface="Times New Roman" panose="02020603050405020304" pitchFamily="18" charset="0"/>
                <a:ea typeface="新細明體" panose="02020500000000000000" pitchFamily="18" charset="-120"/>
                <a:cs typeface="Arial" panose="020B0604020202020204" pitchFamily="34" charset="0"/>
              </a:rPr>
              <a:t>	List top 10 wishes and rationale as business owner</a:t>
            </a:r>
          </a:p>
          <a:p>
            <a:pPr marL="228600" indent="-228600">
              <a:lnSpc>
                <a:spcPct val="115000"/>
              </a:lnSpc>
              <a:spcAft>
                <a:spcPts val="800"/>
              </a:spcAft>
              <a:buFont typeface="Arial" panose="020B0604020202020204" pitchFamily="34" charset="0"/>
              <a:buChar char="•"/>
            </a:pPr>
            <a:r>
              <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rPr>
              <a:t>Compliance - Adaptability for regulatory standards to avoid operational risk (fines, license cancellation)</a:t>
            </a:r>
          </a:p>
          <a:p>
            <a:pPr marL="228600" indent="-228600">
              <a:lnSpc>
                <a:spcPct val="115000"/>
              </a:lnSpc>
              <a:spcAft>
                <a:spcPts val="800"/>
              </a:spcAft>
              <a:buFont typeface="Arial" panose="020B0604020202020204" pitchFamily="34" charset="0"/>
              <a:buChar char="•"/>
            </a:pPr>
            <a:r>
              <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rPr>
              <a:t>Standardize - Universal workflow design for diverse products</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Arial" panose="020B0604020202020204" pitchFamily="34" charset="0"/>
              </a:rPr>
              <a:t>Business Intelligence - Capability in business analytics (client value, operational KPIs, product trend)</a:t>
            </a:r>
            <a:endPar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endParaRPr>
          </a:p>
          <a:p>
            <a:pPr marL="228600" indent="-228600">
              <a:lnSpc>
                <a:spcPct val="115000"/>
              </a:lnSpc>
              <a:spcAft>
                <a:spcPts val="800"/>
              </a:spcAft>
              <a:buFont typeface="Arial" panose="020B0604020202020204" pitchFamily="34" charset="0"/>
              <a:buChar char="•"/>
            </a:pPr>
            <a:r>
              <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rPr>
              <a:t>Easy-to-use - Accessible for everybody</a:t>
            </a:r>
          </a:p>
          <a:p>
            <a:pPr marL="228600" indent="-228600">
              <a:lnSpc>
                <a:spcPct val="115000"/>
              </a:lnSpc>
              <a:spcAft>
                <a:spcPts val="800"/>
              </a:spcAft>
              <a:buFont typeface="Arial" panose="020B0604020202020204" pitchFamily="34" charset="0"/>
              <a:buChar char="•"/>
            </a:pPr>
            <a:r>
              <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rPr>
              <a:t>Authorization - Ability in setting customized authorization level between users to facilitate business use cases</a:t>
            </a:r>
          </a:p>
          <a:p>
            <a:pPr marL="228600" indent="-228600">
              <a:lnSpc>
                <a:spcPct val="115000"/>
              </a:lnSpc>
              <a:spcAft>
                <a:spcPts val="800"/>
              </a:spcAft>
              <a:buFont typeface="Arial" panose="020B0604020202020204" pitchFamily="34" charset="0"/>
              <a:buChar char="•"/>
            </a:pPr>
            <a:r>
              <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rPr>
              <a:t>Automation - Ability in automated risk monitoring, KPIs tracking, notifications </a:t>
            </a:r>
          </a:p>
          <a:p>
            <a:pPr marL="228600" indent="-228600">
              <a:lnSpc>
                <a:spcPct val="115000"/>
              </a:lnSpc>
              <a:spcAft>
                <a:spcPts val="800"/>
              </a:spcAft>
              <a:buFont typeface="Arial" panose="020B0604020202020204" pitchFamily="34" charset="0"/>
              <a:buChar char="•"/>
            </a:pPr>
            <a:r>
              <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rPr>
              <a:t>Exceptional handling </a:t>
            </a:r>
            <a:r>
              <a:rPr lang="en-US" altLang="zh-HK" sz="1400" kern="100" dirty="0">
                <a:latin typeface="Times New Roman" panose="02020603050405020304" pitchFamily="18" charset="0"/>
                <a:ea typeface="新細明體" panose="02020500000000000000" pitchFamily="18" charset="-120"/>
                <a:cs typeface="Arial" panose="020B0604020202020204" pitchFamily="34" charset="0"/>
              </a:rPr>
              <a:t>– Adaptability in manual intervention</a:t>
            </a:r>
          </a:p>
          <a:p>
            <a:pPr marL="228600" indent="-228600">
              <a:lnSpc>
                <a:spcPct val="115000"/>
              </a:lnSpc>
              <a:spcAft>
                <a:spcPts val="800"/>
              </a:spcAft>
              <a:buFont typeface="Arial" panose="020B0604020202020204" pitchFamily="34" charset="0"/>
              <a:buChar char="•"/>
            </a:pPr>
            <a:r>
              <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rPr>
              <a:t>Secured - Reliability in information protection</a:t>
            </a:r>
          </a:p>
          <a:p>
            <a:pPr marL="228600" indent="-228600">
              <a:lnSpc>
                <a:spcPct val="115000"/>
              </a:lnSpc>
              <a:spcAft>
                <a:spcPts val="800"/>
              </a:spcAft>
              <a:buFont typeface="Arial" panose="020B0604020202020204" pitchFamily="34" charset="0"/>
              <a:buChar char="•"/>
            </a:pPr>
            <a:r>
              <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rPr>
              <a:t>Communication - Ability to facilitate users communication</a:t>
            </a:r>
          </a:p>
          <a:p>
            <a:pPr marL="228600" indent="-228600">
              <a:lnSpc>
                <a:spcPct val="115000"/>
              </a:lnSpc>
              <a:spcAft>
                <a:spcPts val="800"/>
              </a:spcAft>
              <a:buFont typeface="Arial" panose="020B0604020202020204" pitchFamily="34" charset="0"/>
              <a:buChar char="•"/>
            </a:pPr>
            <a:r>
              <a:rPr lang="en-US" altLang="zh-HK" sz="1400" kern="100" dirty="0">
                <a:latin typeface="Times New Roman" panose="02020603050405020304" pitchFamily="18" charset="0"/>
                <a:ea typeface="新細明體" panose="02020500000000000000" pitchFamily="18" charset="-120"/>
                <a:cs typeface="Arial" panose="020B0604020202020204" pitchFamily="34" charset="0"/>
              </a:rPr>
              <a:t>Editable - Flexibility to facilitate adjustment in product information, client profiles, promotion materials</a:t>
            </a:r>
            <a:endParaRPr lang="en-US" altLang="zh-HK" sz="14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Tree>
    <p:extLst>
      <p:ext uri="{BB962C8B-B14F-4D97-AF65-F5344CB8AC3E}">
        <p14:creationId xmlns:p14="http://schemas.microsoft.com/office/powerpoint/2010/main" val="3788550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2131BBF5-741F-2E3B-E8D3-319F9DD19215}"/>
              </a:ext>
            </a:extLst>
          </p:cNvPr>
          <p:cNvSpPr txBox="1"/>
          <p:nvPr/>
        </p:nvSpPr>
        <p:spPr>
          <a:xfrm>
            <a:off x="-26125" y="0"/>
            <a:ext cx="12437107" cy="1043619"/>
          </a:xfrm>
          <a:prstGeom prst="rect">
            <a:avLst/>
          </a:prstGeom>
          <a:noFill/>
        </p:spPr>
        <p:txBody>
          <a:bodyPr wrap="square">
            <a:spAutoFit/>
          </a:bodyPr>
          <a:lstStyle/>
          <a:p>
            <a:pPr>
              <a:lnSpc>
                <a:spcPct val="115000"/>
              </a:lnSpc>
              <a:spcAft>
                <a:spcPts val="800"/>
              </a:spcAft>
            </a:pPr>
            <a:r>
              <a:rPr lang="en-US" altLang="zh-HK" sz="2800" kern="100" dirty="0">
                <a:effectLst/>
                <a:latin typeface="Times New Roman" panose="02020603050405020304" pitchFamily="18" charset="0"/>
                <a:ea typeface="新細明體" panose="02020500000000000000" pitchFamily="18" charset="-120"/>
                <a:cs typeface="Times New Roman" panose="02020603050405020304" pitchFamily="18" charset="0"/>
              </a:rPr>
              <a:t>Q1Task1 V</a:t>
            </a:r>
            <a:r>
              <a:rPr lang="en-US" altLang="zh-HK" sz="2800" dirty="0">
                <a:latin typeface="Times New Roman" panose="02020603050405020304" pitchFamily="18" charset="0"/>
                <a:cs typeface="Times New Roman" panose="02020603050405020304" pitchFamily="18" charset="0"/>
              </a:rPr>
              <a:t>arious interactions (for both borrower and lender) and key characteristics of portal to facilitate good experience </a:t>
            </a:r>
            <a:endParaRPr lang="en-US" altLang="zh-HK" sz="2800" kern="100" dirty="0">
              <a:effectLst/>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5" name="文字方塊 4">
            <a:extLst>
              <a:ext uri="{FF2B5EF4-FFF2-40B4-BE49-F238E27FC236}">
                <a16:creationId xmlns:a16="http://schemas.microsoft.com/office/drawing/2014/main" id="{23EA9173-C9E7-E5E3-617F-AA6DEB3D3C1B}"/>
              </a:ext>
            </a:extLst>
          </p:cNvPr>
          <p:cNvSpPr txBox="1"/>
          <p:nvPr/>
        </p:nvSpPr>
        <p:spPr>
          <a:xfrm>
            <a:off x="87084" y="1244785"/>
            <a:ext cx="5915364" cy="3578800"/>
          </a:xfrm>
          <a:prstGeom prst="rect">
            <a:avLst/>
          </a:prstGeom>
          <a:noFill/>
        </p:spPr>
        <p:txBody>
          <a:bodyPr wrap="square">
            <a:spAutoFit/>
          </a:bodyPr>
          <a:lstStyle/>
          <a:p>
            <a:pPr>
              <a:lnSpc>
                <a:spcPct val="115000"/>
              </a:lnSpc>
              <a:spcAft>
                <a:spcPts val="800"/>
              </a:spcAft>
            </a:pPr>
            <a:r>
              <a:rPr lang="en-US" altLang="zh-TW" sz="2000" b="1" kern="100" dirty="0">
                <a:latin typeface="Times New Roman" panose="02020603050405020304" pitchFamily="18" charset="0"/>
                <a:ea typeface="新細明體" panose="02020500000000000000" pitchFamily="18" charset="-120"/>
                <a:cs typeface="Arial" panose="020B0604020202020204" pitchFamily="34" charset="0"/>
              </a:rPr>
              <a:t>Various interactions:</a:t>
            </a: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Anytime everywhere</a:t>
            </a: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E</a:t>
            </a: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fficient </a:t>
            </a:r>
            <a:endParaRPr lang="en-US" altLang="zh-HK" sz="1200" strike="sngStrike" kern="100" dirty="0">
              <a:effectLst/>
              <a:latin typeface="Times New Roman" panose="02020603050405020304" pitchFamily="18" charset="0"/>
              <a:ea typeface="新細明體" panose="02020500000000000000" pitchFamily="18" charset="-120"/>
              <a:cs typeface="Arial" panose="020B0604020202020204" pitchFamily="34" charset="0"/>
            </a:endParaRP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P</a:t>
            </a: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redictable</a:t>
            </a: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S</a:t>
            </a: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ecured </a:t>
            </a:r>
          </a:p>
          <a:p>
            <a:pPr marL="228600" indent="-228600">
              <a:lnSpc>
                <a:spcPct val="115000"/>
              </a:lnSpc>
              <a:spcAft>
                <a:spcPts val="800"/>
              </a:spcAft>
              <a:buFont typeface="Arial" panose="020B0604020202020204" pitchFamily="34" charset="0"/>
              <a:buChar char="•"/>
            </a:pP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High availability</a:t>
            </a:r>
          </a:p>
          <a:p>
            <a:pPr marL="228600" indent="-228600">
              <a:lnSpc>
                <a:spcPct val="115000"/>
              </a:lnSpc>
              <a:spcAft>
                <a:spcPts val="800"/>
              </a:spcAft>
              <a:buFont typeface="Arial" panose="020B0604020202020204" pitchFamily="34" charset="0"/>
              <a:buChar char="•"/>
            </a:pP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Informative</a:t>
            </a: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Customized service</a:t>
            </a: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Progress update</a:t>
            </a: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Reminder for payment</a:t>
            </a: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Device friendly</a:t>
            </a:r>
            <a:endParaRPr lang="en-US" altLang="zh-TW" sz="1200" kern="100" dirty="0">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4" name="文字方塊 3">
            <a:extLst>
              <a:ext uri="{FF2B5EF4-FFF2-40B4-BE49-F238E27FC236}">
                <a16:creationId xmlns:a16="http://schemas.microsoft.com/office/drawing/2014/main" id="{DAC4033A-357D-7973-89CE-7E7B7CFBA720}"/>
              </a:ext>
            </a:extLst>
          </p:cNvPr>
          <p:cNvSpPr txBox="1"/>
          <p:nvPr/>
        </p:nvSpPr>
        <p:spPr>
          <a:xfrm>
            <a:off x="2677251" y="1386362"/>
            <a:ext cx="3243715" cy="3437223"/>
          </a:xfrm>
          <a:prstGeom prst="rect">
            <a:avLst/>
          </a:prstGeom>
          <a:noFill/>
        </p:spPr>
        <p:txBody>
          <a:bodyPr wrap="square">
            <a:spAutoFit/>
          </a:bodyPr>
          <a:lstStyle/>
          <a:p>
            <a:pPr>
              <a:lnSpc>
                <a:spcPct val="115000"/>
              </a:lnSpc>
              <a:spcAft>
                <a:spcPts val="800"/>
              </a:spcAft>
            </a:pPr>
            <a:endParaRPr lang="en-US" altLang="zh-TW" sz="1200" strike="sngStrike" kern="100" dirty="0">
              <a:latin typeface="Times New Roman" panose="02020603050405020304" pitchFamily="18" charset="0"/>
              <a:ea typeface="新細明體" panose="02020500000000000000" pitchFamily="18" charset="-120"/>
              <a:cs typeface="Arial" panose="020B0604020202020204" pitchFamily="34" charset="0"/>
            </a:endParaRPr>
          </a:p>
          <a:p>
            <a:pPr marL="228600" indent="-228600">
              <a:lnSpc>
                <a:spcPct val="115000"/>
              </a:lnSpc>
              <a:spcAft>
                <a:spcPts val="800"/>
              </a:spcAft>
              <a:buFont typeface="Arial" panose="020B0604020202020204" pitchFamily="34" charset="0"/>
              <a:buChar char="•"/>
            </a:pP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Compliance </a:t>
            </a: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Standardize</a:t>
            </a:r>
            <a:endPar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endParaRP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Business Intelligence</a:t>
            </a:r>
          </a:p>
          <a:p>
            <a:pPr marL="228600" indent="-228600">
              <a:lnSpc>
                <a:spcPct val="115000"/>
              </a:lnSpc>
              <a:spcAft>
                <a:spcPts val="800"/>
              </a:spcAft>
              <a:buFont typeface="Arial" panose="020B0604020202020204" pitchFamily="34" charset="0"/>
              <a:buChar char="•"/>
            </a:pP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Easy-to-use</a:t>
            </a:r>
            <a:endParaRPr lang="en-US" altLang="zh-HK" sz="1200" kern="100" dirty="0">
              <a:latin typeface="Times New Roman" panose="02020603050405020304" pitchFamily="18" charset="0"/>
              <a:ea typeface="新細明體" panose="02020500000000000000" pitchFamily="18" charset="-120"/>
              <a:cs typeface="Arial" panose="020B0604020202020204" pitchFamily="34" charset="0"/>
            </a:endParaRPr>
          </a:p>
          <a:p>
            <a:pPr marL="228600" indent="-228600">
              <a:lnSpc>
                <a:spcPct val="115000"/>
              </a:lnSpc>
              <a:spcAft>
                <a:spcPts val="800"/>
              </a:spcAft>
              <a:buFont typeface="Arial" panose="020B0604020202020204" pitchFamily="34" charset="0"/>
              <a:buChar char="•"/>
            </a:pP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Authorization</a:t>
            </a:r>
          </a:p>
          <a:p>
            <a:pPr marL="228600" indent="-228600">
              <a:lnSpc>
                <a:spcPct val="115000"/>
              </a:lnSpc>
              <a:spcAft>
                <a:spcPts val="800"/>
              </a:spcAft>
              <a:buFont typeface="Arial" panose="020B0604020202020204" pitchFamily="34" charset="0"/>
              <a:buChar char="•"/>
            </a:pP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Automation</a:t>
            </a:r>
            <a:endParaRPr lang="en-US" altLang="zh-HK" sz="1200" strike="sngStrike" kern="100" dirty="0">
              <a:effectLst/>
              <a:latin typeface="Times New Roman" panose="02020603050405020304" pitchFamily="18" charset="0"/>
              <a:ea typeface="新細明體" panose="02020500000000000000" pitchFamily="18" charset="-120"/>
              <a:cs typeface="Arial" panose="020B0604020202020204" pitchFamily="34" charset="0"/>
            </a:endParaRPr>
          </a:p>
          <a:p>
            <a:pPr marL="228600" indent="-228600">
              <a:lnSpc>
                <a:spcPct val="115000"/>
              </a:lnSpc>
              <a:spcAft>
                <a:spcPts val="800"/>
              </a:spcAft>
              <a:buFont typeface="Arial" panose="020B0604020202020204" pitchFamily="34" charset="0"/>
              <a:buChar char="•"/>
            </a:pP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Exceptional capability</a:t>
            </a:r>
          </a:p>
          <a:p>
            <a:pPr marL="228600" indent="-228600">
              <a:lnSpc>
                <a:spcPct val="115000"/>
              </a:lnSpc>
              <a:spcAft>
                <a:spcPts val="800"/>
              </a:spcAft>
              <a:buFont typeface="Arial" panose="020B0604020202020204" pitchFamily="34" charset="0"/>
              <a:buChar char="•"/>
            </a:pP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Secured </a:t>
            </a:r>
          </a:p>
          <a:p>
            <a:pPr marL="228600" indent="-228600">
              <a:lnSpc>
                <a:spcPct val="115000"/>
              </a:lnSpc>
              <a:spcAft>
                <a:spcPts val="800"/>
              </a:spcAft>
              <a:buFont typeface="Arial" panose="020B0604020202020204" pitchFamily="34" charset="0"/>
              <a:buChar char="•"/>
            </a:pPr>
            <a:r>
              <a:rPr lang="en-US" altLang="zh-HK" sz="1200" kern="100" dirty="0">
                <a:effectLst/>
                <a:latin typeface="Times New Roman" panose="02020603050405020304" pitchFamily="18" charset="0"/>
                <a:ea typeface="新細明體" panose="02020500000000000000" pitchFamily="18" charset="-120"/>
                <a:cs typeface="Arial" panose="020B0604020202020204" pitchFamily="34" charset="0"/>
              </a:rPr>
              <a:t>Communication </a:t>
            </a:r>
          </a:p>
          <a:p>
            <a:pPr marL="228600" indent="-228600">
              <a:lnSpc>
                <a:spcPct val="115000"/>
              </a:lnSpc>
              <a:spcAft>
                <a:spcPts val="800"/>
              </a:spcAft>
              <a:buFont typeface="Arial" panose="020B0604020202020204" pitchFamily="34" charset="0"/>
              <a:buChar char="•"/>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Editable</a:t>
            </a:r>
            <a:endParaRPr lang="en-US" altLang="zh-TW" sz="1200" kern="100" dirty="0">
              <a:latin typeface="Times New Roman" panose="02020603050405020304" pitchFamily="18" charset="0"/>
              <a:ea typeface="新細明體" panose="02020500000000000000" pitchFamily="18" charset="-120"/>
              <a:cs typeface="Times New Roman" panose="02020603050405020304" pitchFamily="18" charset="0"/>
            </a:endParaRPr>
          </a:p>
        </p:txBody>
      </p:sp>
      <p:sp>
        <p:nvSpPr>
          <p:cNvPr id="11" name="文字方塊 10">
            <a:extLst>
              <a:ext uri="{FF2B5EF4-FFF2-40B4-BE49-F238E27FC236}">
                <a16:creationId xmlns:a16="http://schemas.microsoft.com/office/drawing/2014/main" id="{BC934E64-B2E3-38D2-E35F-1494A7848468}"/>
              </a:ext>
            </a:extLst>
          </p:cNvPr>
          <p:cNvSpPr txBox="1"/>
          <p:nvPr/>
        </p:nvSpPr>
        <p:spPr>
          <a:xfrm>
            <a:off x="6096000" y="1264452"/>
            <a:ext cx="5412509" cy="5153590"/>
          </a:xfrm>
          <a:prstGeom prst="rect">
            <a:avLst/>
          </a:prstGeom>
          <a:noFill/>
        </p:spPr>
        <p:txBody>
          <a:bodyPr wrap="square">
            <a:spAutoFit/>
          </a:bodyPr>
          <a:lstStyle/>
          <a:p>
            <a:pPr>
              <a:lnSpc>
                <a:spcPct val="115000"/>
              </a:lnSpc>
              <a:spcAft>
                <a:spcPts val="800"/>
              </a:spcAft>
            </a:pPr>
            <a:r>
              <a:rPr lang="en-US" altLang="zh-TW" sz="2000" b="1" kern="100" dirty="0">
                <a:latin typeface="Times New Roman" panose="02020603050405020304" pitchFamily="18" charset="0"/>
                <a:ea typeface="新細明體" panose="02020500000000000000" pitchFamily="18" charset="-120"/>
                <a:cs typeface="Arial" panose="020B0604020202020204" pitchFamily="34" charset="0"/>
              </a:rPr>
              <a:t>Key</a:t>
            </a:r>
            <a:r>
              <a:rPr lang="zh-TW" altLang="en-US" sz="2000" b="1" kern="100" dirty="0">
                <a:latin typeface="Times New Roman" panose="02020603050405020304" pitchFamily="18" charset="0"/>
                <a:ea typeface="新細明體" panose="02020500000000000000" pitchFamily="18" charset="-120"/>
                <a:cs typeface="Arial" panose="020B0604020202020204" pitchFamily="34" charset="0"/>
              </a:rPr>
              <a:t> </a:t>
            </a:r>
            <a:r>
              <a:rPr lang="en-US" altLang="zh-TW" sz="2000" b="1" kern="100" dirty="0">
                <a:latin typeface="Times New Roman" panose="02020603050405020304" pitchFamily="18" charset="0"/>
                <a:ea typeface="新細明體" panose="02020500000000000000" pitchFamily="18" charset="-120"/>
                <a:cs typeface="Arial" panose="020B0604020202020204" pitchFamily="34" charset="0"/>
              </a:rPr>
              <a:t>Characteristics:</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Reliable, high availability system architecture </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User-friendly interface, efficient workflow design</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Progress bar to show application status</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Secured in information protection</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Business analytic service for borrower and lender</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Payment reminder</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Responsive web application</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Adaptability in regulatory adjustment</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Universal design to fit 3 types of loan product</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Ability for different user authorization level</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Process automation for enhanced efficiency</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Manual intervention possibility</a:t>
            </a:r>
          </a:p>
          <a:p>
            <a:pPr marL="171450" indent="-171450">
              <a:lnSpc>
                <a:spcPct val="115000"/>
              </a:lnSpc>
              <a:spcAft>
                <a:spcPts val="800"/>
              </a:spcAft>
              <a:buFont typeface="Arial" panose="020B0604020202020204" pitchFamily="34" charset="0"/>
              <a:buChar char="•"/>
            </a:pP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Chat functions between users</a:t>
            </a:r>
          </a:p>
          <a:p>
            <a:pPr marL="171450" indent="-171450">
              <a:lnSpc>
                <a:spcPct val="115000"/>
              </a:lnSpc>
              <a:spcAft>
                <a:spcPts val="800"/>
              </a:spcAft>
              <a:buFont typeface="Arial" panose="020B0604020202020204" pitchFamily="34" charset="0"/>
              <a:buChar char="•"/>
            </a:pPr>
            <a:endParaRPr lang="en-US" altLang="zh-HK" sz="12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HK" sz="1200" kern="100" dirty="0">
              <a:latin typeface="Times New Roman" panose="02020603050405020304" pitchFamily="18" charset="0"/>
              <a:ea typeface="新細明體" panose="02020500000000000000" pitchFamily="18" charset="-120"/>
              <a:cs typeface="Arial" panose="020B0604020202020204" pitchFamily="34" charset="0"/>
            </a:endParaRPr>
          </a:p>
        </p:txBody>
      </p:sp>
      <p:sp>
        <p:nvSpPr>
          <p:cNvPr id="13" name="文字方塊 12">
            <a:extLst>
              <a:ext uri="{FF2B5EF4-FFF2-40B4-BE49-F238E27FC236}">
                <a16:creationId xmlns:a16="http://schemas.microsoft.com/office/drawing/2014/main" id="{87B110CF-BE6B-328A-6E50-3B1085EA9F38}"/>
              </a:ext>
            </a:extLst>
          </p:cNvPr>
          <p:cNvSpPr txBox="1"/>
          <p:nvPr/>
        </p:nvSpPr>
        <p:spPr>
          <a:xfrm>
            <a:off x="0" y="6180095"/>
            <a:ext cx="10972802" cy="917559"/>
          </a:xfrm>
          <a:prstGeom prst="rect">
            <a:avLst/>
          </a:prstGeom>
          <a:noFill/>
        </p:spPr>
        <p:txBody>
          <a:bodyPr wrap="square">
            <a:spAutoFit/>
          </a:bodyPr>
          <a:lstStyle/>
          <a:p>
            <a:pPr>
              <a:lnSpc>
                <a:spcPct val="115000"/>
              </a:lnSpc>
              <a:spcAft>
                <a:spcPts val="800"/>
              </a:spcAft>
            </a:pPr>
            <a:r>
              <a:rPr lang="zh-TW" altLang="en-US" sz="1200" kern="100" dirty="0">
                <a:latin typeface="Times New Roman" panose="02020603050405020304" pitchFamily="18" charset="0"/>
                <a:ea typeface="新細明體" panose="02020500000000000000" pitchFamily="18" charset="-120"/>
                <a:cs typeface="Arial" panose="020B0604020202020204" pitchFamily="34" charset="0"/>
              </a:rPr>
              <a:t>*</a:t>
            </a: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Revisit to the list after completion of workflow/ use case diagram to ensure every essential characteristics are captured.</a:t>
            </a:r>
          </a:p>
          <a:p>
            <a:pPr>
              <a:lnSpc>
                <a:spcPct val="115000"/>
              </a:lnSpc>
              <a:spcAft>
                <a:spcPts val="800"/>
              </a:spcAft>
            </a:pP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(added after diagram is completed): </a:t>
            </a:r>
            <a:r>
              <a:rPr lang="en-US" altLang="zh-HK" sz="1200" kern="100" dirty="0">
                <a:highlight>
                  <a:srgbClr val="FFFF00"/>
                </a:highlight>
                <a:latin typeface="Times New Roman" panose="02020603050405020304" pitchFamily="18" charset="0"/>
                <a:ea typeface="新細明體" panose="02020500000000000000" pitchFamily="18" charset="-120"/>
                <a:cs typeface="Arial" panose="020B0604020202020204" pitchFamily="34" charset="0"/>
              </a:rPr>
              <a:t>Database Recovery, Connectivity to external vendor </a:t>
            </a: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(these are crucial for operation efficiency, should be count into </a:t>
            </a: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Key</a:t>
            </a:r>
            <a:r>
              <a:rPr lang="zh-TW" altLang="en-US" sz="1200" kern="100" dirty="0">
                <a:latin typeface="Times New Roman" panose="02020603050405020304" pitchFamily="18" charset="0"/>
                <a:ea typeface="新細明體" panose="02020500000000000000" pitchFamily="18" charset="-120"/>
                <a:cs typeface="Arial" panose="020B0604020202020204" pitchFamily="34" charset="0"/>
              </a:rPr>
              <a:t> </a:t>
            </a:r>
            <a:r>
              <a:rPr lang="en-US" altLang="zh-TW" sz="1200" kern="100" dirty="0">
                <a:latin typeface="Times New Roman" panose="02020603050405020304" pitchFamily="18" charset="0"/>
                <a:ea typeface="新細明體" panose="02020500000000000000" pitchFamily="18" charset="-120"/>
                <a:cs typeface="Arial" panose="020B0604020202020204" pitchFamily="34" charset="0"/>
              </a:rPr>
              <a:t>Characteristics)</a:t>
            </a:r>
            <a:r>
              <a:rPr lang="en-US" altLang="zh-HK" sz="1200" kern="100" dirty="0">
                <a:latin typeface="Times New Roman" panose="02020603050405020304" pitchFamily="18" charset="0"/>
                <a:ea typeface="新細明體" panose="02020500000000000000" pitchFamily="18" charset="-120"/>
                <a:cs typeface="Arial" panose="020B0604020202020204" pitchFamily="34" charset="0"/>
              </a:rPr>
              <a:t> </a:t>
            </a:r>
          </a:p>
          <a:p>
            <a:pPr>
              <a:lnSpc>
                <a:spcPct val="115000"/>
              </a:lnSpc>
              <a:spcAft>
                <a:spcPts val="800"/>
              </a:spcAft>
            </a:pPr>
            <a:endParaRPr lang="en-US" altLang="zh-HK" sz="1200" kern="100" dirty="0">
              <a:latin typeface="Times New Roman" panose="02020603050405020304" pitchFamily="18" charset="0"/>
              <a:ea typeface="新細明體" panose="02020500000000000000" pitchFamily="18" charset="-120"/>
              <a:cs typeface="Arial" panose="020B0604020202020204" pitchFamily="34" charset="0"/>
            </a:endParaRPr>
          </a:p>
        </p:txBody>
      </p:sp>
    </p:spTree>
    <p:extLst>
      <p:ext uri="{BB962C8B-B14F-4D97-AF65-F5344CB8AC3E}">
        <p14:creationId xmlns:p14="http://schemas.microsoft.com/office/powerpoint/2010/main" val="2641448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2131BBF5-741F-2E3B-E8D3-319F9DD19215}"/>
              </a:ext>
            </a:extLst>
          </p:cNvPr>
          <p:cNvSpPr txBox="1"/>
          <p:nvPr/>
        </p:nvSpPr>
        <p:spPr>
          <a:xfrm>
            <a:off x="0" y="0"/>
            <a:ext cx="6122124" cy="548099"/>
          </a:xfrm>
          <a:prstGeom prst="rect">
            <a:avLst/>
          </a:prstGeom>
          <a:noFill/>
        </p:spPr>
        <p:txBody>
          <a:bodyPr wrap="square">
            <a:spAutoFit/>
          </a:bodyPr>
          <a:lstStyle/>
          <a:p>
            <a:pPr>
              <a:lnSpc>
                <a:spcPct val="115000"/>
              </a:lnSpc>
              <a:spcAft>
                <a:spcPts val="800"/>
              </a:spcAft>
            </a:pPr>
            <a:r>
              <a:rPr lang="en-US" altLang="zh-TW" sz="2800" kern="100" dirty="0">
                <a:latin typeface="Times New Roman" panose="02020603050405020304" pitchFamily="18" charset="0"/>
                <a:ea typeface="新細明體" panose="02020500000000000000" pitchFamily="18" charset="-120"/>
                <a:cs typeface="Arial" panose="020B0604020202020204" pitchFamily="34" charset="0"/>
              </a:rPr>
              <a:t>Functional Use Case Diagram</a:t>
            </a:r>
            <a:endParaRPr lang="en-US" altLang="zh-HK" sz="10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
        <p:nvSpPr>
          <p:cNvPr id="12" name="文字方塊 11">
            <a:extLst>
              <a:ext uri="{FF2B5EF4-FFF2-40B4-BE49-F238E27FC236}">
                <a16:creationId xmlns:a16="http://schemas.microsoft.com/office/drawing/2014/main" id="{53C18AA4-AFE9-A93B-84B9-036DE76DE3AD}"/>
              </a:ext>
            </a:extLst>
          </p:cNvPr>
          <p:cNvSpPr txBox="1"/>
          <p:nvPr/>
        </p:nvSpPr>
        <p:spPr>
          <a:xfrm>
            <a:off x="0" y="629990"/>
            <a:ext cx="8395061" cy="4734886"/>
          </a:xfrm>
          <a:prstGeom prst="rect">
            <a:avLst/>
          </a:prstGeom>
          <a:noFill/>
        </p:spPr>
        <p:txBody>
          <a:bodyPr wrap="square">
            <a:spAutoFit/>
          </a:bodyPr>
          <a:lstStyle/>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
        <p:nvSpPr>
          <p:cNvPr id="5" name="文字方塊 4">
            <a:extLst>
              <a:ext uri="{FF2B5EF4-FFF2-40B4-BE49-F238E27FC236}">
                <a16:creationId xmlns:a16="http://schemas.microsoft.com/office/drawing/2014/main" id="{23EA9173-C9E7-E5E3-617F-AA6DEB3D3C1B}"/>
              </a:ext>
            </a:extLst>
          </p:cNvPr>
          <p:cNvSpPr txBox="1"/>
          <p:nvPr/>
        </p:nvSpPr>
        <p:spPr>
          <a:xfrm>
            <a:off x="8395061" y="4685162"/>
            <a:ext cx="3796939" cy="1447769"/>
          </a:xfrm>
          <a:prstGeom prst="rect">
            <a:avLst/>
          </a:prstGeom>
          <a:noFill/>
        </p:spPr>
        <p:txBody>
          <a:bodyPr wrap="square">
            <a:spAutoFit/>
          </a:bodyPr>
          <a:lstStyle/>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Remarks: 3 main roles in loan processing (simplified)</a:t>
            </a:r>
          </a:p>
          <a:p>
            <a:pPr>
              <a:lnSpc>
                <a:spcPct val="115000"/>
              </a:lnSpc>
              <a:spcAft>
                <a:spcPts val="800"/>
              </a:spcAft>
            </a:pPr>
            <a:r>
              <a:rPr lang="en-US" altLang="zh-TW" sz="1000" b="1" kern="100" dirty="0">
                <a:latin typeface="Times New Roman" panose="02020603050405020304" pitchFamily="18" charset="0"/>
                <a:ea typeface="新細明體" panose="02020500000000000000" pitchFamily="18" charset="-120"/>
                <a:cs typeface="Times New Roman" panose="02020603050405020304" pitchFamily="18" charset="0"/>
              </a:rPr>
              <a:t>Loan admin </a:t>
            </a: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involves in case processing excluding approval.</a:t>
            </a:r>
          </a:p>
          <a:p>
            <a:pPr>
              <a:lnSpc>
                <a:spcPct val="115000"/>
              </a:lnSpc>
              <a:spcAft>
                <a:spcPts val="800"/>
              </a:spcAft>
            </a:pPr>
            <a:r>
              <a:rPr lang="en-US" altLang="zh-TW" sz="1000" b="1" kern="100" dirty="0">
                <a:latin typeface="Times New Roman" panose="02020603050405020304" pitchFamily="18" charset="0"/>
                <a:ea typeface="新細明體" panose="02020500000000000000" pitchFamily="18" charset="-120"/>
                <a:cs typeface="Times New Roman" panose="02020603050405020304" pitchFamily="18" charset="0"/>
              </a:rPr>
              <a:t>Loan approver </a:t>
            </a: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acts as independent risk gatekeeper, focusing on Loan decisioning. </a:t>
            </a:r>
          </a:p>
          <a:p>
            <a:pPr>
              <a:lnSpc>
                <a:spcPct val="115000"/>
              </a:lnSpc>
              <a:spcAft>
                <a:spcPts val="800"/>
              </a:spcAft>
            </a:pPr>
            <a:r>
              <a:rPr lang="en-US" altLang="zh-TW" sz="1000" b="1" kern="100" dirty="0">
                <a:latin typeface="Times New Roman" panose="02020603050405020304" pitchFamily="18" charset="0"/>
                <a:ea typeface="新細明體" panose="02020500000000000000" pitchFamily="18" charset="-120"/>
                <a:cs typeface="Times New Roman" panose="02020603050405020304" pitchFamily="18" charset="0"/>
              </a:rPr>
              <a:t>Service Provider </a:t>
            </a: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(external vendor) facilitating the workflow (Electronic ID verification/ Credit rating service provider)</a:t>
            </a:r>
          </a:p>
        </p:txBody>
      </p:sp>
      <p:graphicFrame>
        <p:nvGraphicFramePr>
          <p:cNvPr id="9" name="表格 8">
            <a:extLst>
              <a:ext uri="{FF2B5EF4-FFF2-40B4-BE49-F238E27FC236}">
                <a16:creationId xmlns:a16="http://schemas.microsoft.com/office/drawing/2014/main" id="{2C0F19C2-78CB-4FE7-1BEF-6CB7A09A82BA}"/>
              </a:ext>
            </a:extLst>
          </p:cNvPr>
          <p:cNvGraphicFramePr>
            <a:graphicFrameLocks noGrp="1"/>
          </p:cNvGraphicFramePr>
          <p:nvPr>
            <p:extLst>
              <p:ext uri="{D42A27DB-BD31-4B8C-83A1-F6EECF244321}">
                <p14:modId xmlns:p14="http://schemas.microsoft.com/office/powerpoint/2010/main" val="2895881194"/>
              </p:ext>
            </p:extLst>
          </p:nvPr>
        </p:nvGraphicFramePr>
        <p:xfrm>
          <a:off x="8516743" y="161162"/>
          <a:ext cx="2718607" cy="4524012"/>
        </p:xfrm>
        <a:graphic>
          <a:graphicData uri="http://schemas.openxmlformats.org/drawingml/2006/table">
            <a:tbl>
              <a:tblPr>
                <a:tableStyleId>{5C22544A-7EE6-4342-B048-85BDC9FD1C3A}</a:tableStyleId>
              </a:tblPr>
              <a:tblGrid>
                <a:gridCol w="2718607">
                  <a:extLst>
                    <a:ext uri="{9D8B030D-6E8A-4147-A177-3AD203B41FA5}">
                      <a16:colId xmlns:a16="http://schemas.microsoft.com/office/drawing/2014/main" val="3903500372"/>
                    </a:ext>
                  </a:extLst>
                </a:gridCol>
              </a:tblGrid>
              <a:tr h="167556">
                <a:tc>
                  <a:txBody>
                    <a:bodyPr/>
                    <a:lstStyle/>
                    <a:p>
                      <a:pPr algn="l" fontAlgn="ctr"/>
                      <a:r>
                        <a:rPr lang="en-US" sz="800" u="none" strike="noStrike">
                          <a:effectLst/>
                        </a:rPr>
                        <a:t>Borrower</a:t>
                      </a:r>
                      <a:endParaRPr lang="en-US" sz="800" b="1"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1267392542"/>
                  </a:ext>
                </a:extLst>
              </a:tr>
              <a:tr h="167556">
                <a:tc>
                  <a:txBody>
                    <a:bodyPr/>
                    <a:lstStyle/>
                    <a:p>
                      <a:pPr algn="l" fontAlgn="ctr"/>
                      <a:r>
                        <a:rPr lang="en-US" sz="800" u="none" strike="noStrike">
                          <a:effectLst/>
                        </a:rPr>
                        <a:t>view product</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1872533362"/>
                  </a:ext>
                </a:extLst>
              </a:tr>
              <a:tr h="167556">
                <a:tc>
                  <a:txBody>
                    <a:bodyPr/>
                    <a:lstStyle/>
                    <a:p>
                      <a:pPr algn="l" fontAlgn="ctr"/>
                      <a:r>
                        <a:rPr lang="en-US" sz="800" u="none" strike="noStrike">
                          <a:effectLst/>
                        </a:rPr>
                        <a:t>compile application</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2485773811"/>
                  </a:ext>
                </a:extLst>
              </a:tr>
              <a:tr h="167556">
                <a:tc>
                  <a:txBody>
                    <a:bodyPr/>
                    <a:lstStyle/>
                    <a:p>
                      <a:pPr algn="l" fontAlgn="ctr"/>
                      <a:r>
                        <a:rPr lang="en-US" sz="800" u="none" strike="noStrike">
                          <a:effectLst/>
                        </a:rPr>
                        <a:t>loan contract</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3980540822"/>
                  </a:ext>
                </a:extLst>
              </a:tr>
              <a:tr h="167556">
                <a:tc>
                  <a:txBody>
                    <a:bodyPr/>
                    <a:lstStyle/>
                    <a:p>
                      <a:pPr algn="l" fontAlgn="ctr"/>
                      <a:r>
                        <a:rPr lang="en-US" sz="800" u="none" strike="noStrike">
                          <a:effectLst/>
                        </a:rPr>
                        <a:t>loan payment</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468533613"/>
                  </a:ext>
                </a:extLst>
              </a:tr>
              <a:tr h="167556">
                <a:tc>
                  <a:txBody>
                    <a:bodyPr/>
                    <a:lstStyle/>
                    <a:p>
                      <a:pPr algn="l" fontAlgn="ctr"/>
                      <a:r>
                        <a:rPr lang="en-US" sz="800" u="none" strike="noStrike">
                          <a:effectLst/>
                        </a:rPr>
                        <a:t>notification</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604829081"/>
                  </a:ext>
                </a:extLst>
              </a:tr>
              <a:tr h="167556">
                <a:tc>
                  <a:txBody>
                    <a:bodyPr/>
                    <a:lstStyle/>
                    <a:p>
                      <a:pPr algn="l" fontAlgn="ctr"/>
                      <a:r>
                        <a:rPr lang="en-US" sz="800" u="none" strike="noStrike">
                          <a:effectLst/>
                        </a:rPr>
                        <a:t>report</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756514592"/>
                  </a:ext>
                </a:extLst>
              </a:tr>
              <a:tr h="167556">
                <a:tc>
                  <a:txBody>
                    <a:bodyPr/>
                    <a:lstStyle/>
                    <a:p>
                      <a:pPr algn="l" fontAlgn="ctr"/>
                      <a:r>
                        <a:rPr lang="en-US" sz="800" u="none" strike="noStrike">
                          <a:effectLst/>
                        </a:rPr>
                        <a:t>document upload</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3417434947"/>
                  </a:ext>
                </a:extLst>
              </a:tr>
              <a:tr h="167556">
                <a:tc>
                  <a:txBody>
                    <a:bodyPr/>
                    <a:lstStyle/>
                    <a:p>
                      <a:pPr algn="l" fontAlgn="ctr"/>
                      <a:endParaRPr lang="zh-HK" alt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199764432"/>
                  </a:ext>
                </a:extLst>
              </a:tr>
              <a:tr h="167556">
                <a:tc>
                  <a:txBody>
                    <a:bodyPr/>
                    <a:lstStyle/>
                    <a:p>
                      <a:pPr algn="l" fontAlgn="ctr"/>
                      <a:r>
                        <a:rPr lang="en-US" sz="800" u="none" strike="noStrike">
                          <a:effectLst/>
                        </a:rPr>
                        <a:t>Loan admin</a:t>
                      </a:r>
                      <a:endParaRPr lang="en-US" sz="800" b="1"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1526684134"/>
                  </a:ext>
                </a:extLst>
              </a:tr>
              <a:tr h="167556">
                <a:tc>
                  <a:txBody>
                    <a:bodyPr/>
                    <a:lstStyle/>
                    <a:p>
                      <a:pPr algn="l" fontAlgn="ctr"/>
                      <a:r>
                        <a:rPr lang="en-US" sz="800" u="none" strike="noStrike">
                          <a:effectLst/>
                        </a:rPr>
                        <a:t>view product</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3964422913"/>
                  </a:ext>
                </a:extLst>
              </a:tr>
              <a:tr h="167556">
                <a:tc>
                  <a:txBody>
                    <a:bodyPr/>
                    <a:lstStyle/>
                    <a:p>
                      <a:pPr algn="l" fontAlgn="ctr"/>
                      <a:r>
                        <a:rPr lang="en-US" sz="800" u="none" strike="noStrike" dirty="0">
                          <a:effectLst/>
                        </a:rPr>
                        <a:t>compile application</a:t>
                      </a:r>
                      <a:endParaRPr lang="en-US" sz="800" b="0" i="0" u="none" strike="noStrike" dirty="0">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3202843685"/>
                  </a:ext>
                </a:extLst>
              </a:tr>
              <a:tr h="167556">
                <a:tc>
                  <a:txBody>
                    <a:bodyPr/>
                    <a:lstStyle/>
                    <a:p>
                      <a:pPr algn="l" fontAlgn="ctr"/>
                      <a:r>
                        <a:rPr lang="en-US" sz="800" u="none" strike="noStrike" dirty="0">
                          <a:effectLst/>
                        </a:rPr>
                        <a:t>verify application</a:t>
                      </a:r>
                      <a:endParaRPr lang="en-US" sz="800" b="0" i="0" u="none" strike="noStrike" dirty="0">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161420637"/>
                  </a:ext>
                </a:extLst>
              </a:tr>
              <a:tr h="167556">
                <a:tc>
                  <a:txBody>
                    <a:bodyPr/>
                    <a:lstStyle/>
                    <a:p>
                      <a:pPr algn="l" fontAlgn="ctr"/>
                      <a:r>
                        <a:rPr lang="en-US" sz="800" u="none" strike="noStrike">
                          <a:effectLst/>
                        </a:rPr>
                        <a:t>loan payment</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3084955886"/>
                  </a:ext>
                </a:extLst>
              </a:tr>
              <a:tr h="167556">
                <a:tc>
                  <a:txBody>
                    <a:bodyPr/>
                    <a:lstStyle/>
                    <a:p>
                      <a:pPr algn="l" fontAlgn="ctr"/>
                      <a:r>
                        <a:rPr lang="en-US" sz="800" u="none" strike="noStrike" dirty="0">
                          <a:effectLst/>
                        </a:rPr>
                        <a:t>notification</a:t>
                      </a:r>
                      <a:endParaRPr lang="en-US" sz="800" b="0" i="0" u="none" strike="noStrike" dirty="0">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2809911587"/>
                  </a:ext>
                </a:extLst>
              </a:tr>
              <a:tr h="167556">
                <a:tc>
                  <a:txBody>
                    <a:bodyPr/>
                    <a:lstStyle/>
                    <a:p>
                      <a:pPr algn="l" fontAlgn="ctr"/>
                      <a:r>
                        <a:rPr lang="en-US" sz="800" u="none" strike="noStrike">
                          <a:effectLst/>
                        </a:rPr>
                        <a:t>report</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1479226671"/>
                  </a:ext>
                </a:extLst>
              </a:tr>
              <a:tr h="167556">
                <a:tc>
                  <a:txBody>
                    <a:bodyPr/>
                    <a:lstStyle/>
                    <a:p>
                      <a:pPr algn="l" fontAlgn="ctr"/>
                      <a:r>
                        <a:rPr lang="en-US" sz="800" u="none" strike="noStrike" dirty="0">
                          <a:effectLst/>
                        </a:rPr>
                        <a:t>user management</a:t>
                      </a:r>
                      <a:endParaRPr lang="en-US" sz="800" b="0" i="0" u="none" strike="noStrike" dirty="0">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24603128"/>
                  </a:ext>
                </a:extLst>
              </a:tr>
              <a:tr h="167556">
                <a:tc>
                  <a:txBody>
                    <a:bodyPr/>
                    <a:lstStyle/>
                    <a:p>
                      <a:pPr algn="l" fontAlgn="ctr"/>
                      <a:r>
                        <a:rPr lang="en-US" sz="800" u="none" strike="noStrike" dirty="0">
                          <a:effectLst/>
                        </a:rPr>
                        <a:t>document upload</a:t>
                      </a:r>
                      <a:endParaRPr lang="en-US" sz="800" b="0" i="0" u="none" strike="noStrike" dirty="0">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2662748699"/>
                  </a:ext>
                </a:extLst>
              </a:tr>
              <a:tr h="167556">
                <a:tc>
                  <a:txBody>
                    <a:bodyPr/>
                    <a:lstStyle/>
                    <a:p>
                      <a:pPr algn="l" fontAlgn="ctr"/>
                      <a:endParaRPr lang="zh-HK" altLang="en-US" sz="800" b="0" i="0" u="none" strike="noStrike" dirty="0">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307002275"/>
                  </a:ext>
                </a:extLst>
              </a:tr>
              <a:tr h="167556">
                <a:tc>
                  <a:txBody>
                    <a:bodyPr/>
                    <a:lstStyle/>
                    <a:p>
                      <a:pPr algn="l" fontAlgn="ctr"/>
                      <a:r>
                        <a:rPr lang="en-US" sz="800" u="none" strike="noStrike" dirty="0">
                          <a:effectLst/>
                        </a:rPr>
                        <a:t>Loan approver</a:t>
                      </a:r>
                      <a:endParaRPr lang="en-US" sz="800" b="1" i="0" u="none" strike="noStrike" dirty="0">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2614872754"/>
                  </a:ext>
                </a:extLst>
              </a:tr>
              <a:tr h="167556">
                <a:tc>
                  <a:txBody>
                    <a:bodyPr/>
                    <a:lstStyle/>
                    <a:p>
                      <a:pPr algn="l" fontAlgn="ctr"/>
                      <a:r>
                        <a:rPr lang="en-US" sz="800" u="none" strike="noStrike">
                          <a:effectLst/>
                        </a:rPr>
                        <a:t>loan contract</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2777847294"/>
                  </a:ext>
                </a:extLst>
              </a:tr>
              <a:tr h="167556">
                <a:tc>
                  <a:txBody>
                    <a:bodyPr/>
                    <a:lstStyle/>
                    <a:p>
                      <a:pPr algn="l" fontAlgn="ctr"/>
                      <a:r>
                        <a:rPr lang="en-US" sz="800" u="none" strike="noStrike">
                          <a:effectLst/>
                        </a:rPr>
                        <a:t>identity verification</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3793281208"/>
                  </a:ext>
                </a:extLst>
              </a:tr>
              <a:tr h="167556">
                <a:tc>
                  <a:txBody>
                    <a:bodyPr/>
                    <a:lstStyle/>
                    <a:p>
                      <a:pPr algn="l" fontAlgn="ctr"/>
                      <a:r>
                        <a:rPr lang="en-US" sz="800" u="none" strike="noStrike">
                          <a:effectLst/>
                        </a:rPr>
                        <a:t>credit report</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3341141818"/>
                  </a:ext>
                </a:extLst>
              </a:tr>
              <a:tr h="167556">
                <a:tc>
                  <a:txBody>
                    <a:bodyPr/>
                    <a:lstStyle/>
                    <a:p>
                      <a:pPr algn="l" fontAlgn="ctr"/>
                      <a:endParaRPr lang="zh-HK" alt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696881815"/>
                  </a:ext>
                </a:extLst>
              </a:tr>
              <a:tr h="167556">
                <a:tc>
                  <a:txBody>
                    <a:bodyPr/>
                    <a:lstStyle/>
                    <a:p>
                      <a:pPr algn="l" fontAlgn="ctr"/>
                      <a:r>
                        <a:rPr lang="en-US" sz="800" u="none" strike="noStrike">
                          <a:effectLst/>
                        </a:rPr>
                        <a:t>Service Provider</a:t>
                      </a:r>
                      <a:endParaRPr lang="en-US" sz="800" b="1"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4201603176"/>
                  </a:ext>
                </a:extLst>
              </a:tr>
              <a:tr h="167556">
                <a:tc>
                  <a:txBody>
                    <a:bodyPr/>
                    <a:lstStyle/>
                    <a:p>
                      <a:pPr algn="l" fontAlgn="ctr"/>
                      <a:r>
                        <a:rPr lang="en-US" sz="800" u="none" strike="noStrike">
                          <a:effectLst/>
                        </a:rPr>
                        <a:t>Identity verification</a:t>
                      </a:r>
                      <a:endParaRPr lang="en-US" sz="800" b="0" i="0" u="none" strike="noStrike">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4213420660"/>
                  </a:ext>
                </a:extLst>
              </a:tr>
              <a:tr h="167556">
                <a:tc>
                  <a:txBody>
                    <a:bodyPr/>
                    <a:lstStyle/>
                    <a:p>
                      <a:pPr algn="l" fontAlgn="ctr"/>
                      <a:r>
                        <a:rPr lang="en-US" sz="800" u="none" strike="noStrike" dirty="0">
                          <a:effectLst/>
                        </a:rPr>
                        <a:t>Credit report</a:t>
                      </a:r>
                      <a:endParaRPr lang="en-US" sz="800" b="0" i="0" u="none" strike="noStrike" dirty="0">
                        <a:solidFill>
                          <a:srgbClr val="000000"/>
                        </a:solidFill>
                        <a:effectLst/>
                        <a:latin typeface="新細明體" panose="02020500000000000000" pitchFamily="18" charset="-120"/>
                        <a:ea typeface="新細明體" panose="02020500000000000000" pitchFamily="18" charset="-120"/>
                      </a:endParaRPr>
                    </a:p>
                  </a:txBody>
                  <a:tcPr marL="6462" marR="6462" marT="6462" marB="0" anchor="ctr"/>
                </a:tc>
                <a:extLst>
                  <a:ext uri="{0D108BD9-81ED-4DB2-BD59-A6C34878D82A}">
                    <a16:rowId xmlns:a16="http://schemas.microsoft.com/office/drawing/2014/main" val="3444520759"/>
                  </a:ext>
                </a:extLst>
              </a:tr>
            </a:tbl>
          </a:graphicData>
        </a:graphic>
      </p:graphicFrame>
      <p:pic>
        <p:nvPicPr>
          <p:cNvPr id="11" name="圖片 10" descr="一張含有 文字, 筆跡, 紙張, 紙製品 的圖片&#10;&#10;自動產生的描述">
            <a:extLst>
              <a:ext uri="{FF2B5EF4-FFF2-40B4-BE49-F238E27FC236}">
                <a16:creationId xmlns:a16="http://schemas.microsoft.com/office/drawing/2014/main" id="{3E3ECCAE-38B0-3425-750B-4DCB7DF2E8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051649" y="-503552"/>
            <a:ext cx="6309901" cy="8413201"/>
          </a:xfrm>
          <a:prstGeom prst="rect">
            <a:avLst/>
          </a:prstGeom>
        </p:spPr>
      </p:pic>
    </p:spTree>
    <p:extLst>
      <p:ext uri="{BB962C8B-B14F-4D97-AF65-F5344CB8AC3E}">
        <p14:creationId xmlns:p14="http://schemas.microsoft.com/office/powerpoint/2010/main" val="4184992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2131BBF5-741F-2E3B-E8D3-319F9DD19215}"/>
              </a:ext>
            </a:extLst>
          </p:cNvPr>
          <p:cNvSpPr txBox="1"/>
          <p:nvPr/>
        </p:nvSpPr>
        <p:spPr>
          <a:xfrm>
            <a:off x="0" y="-78777"/>
            <a:ext cx="6122124" cy="548099"/>
          </a:xfrm>
          <a:prstGeom prst="rect">
            <a:avLst/>
          </a:prstGeom>
          <a:noFill/>
        </p:spPr>
        <p:txBody>
          <a:bodyPr wrap="square">
            <a:spAutoFit/>
          </a:bodyPr>
          <a:lstStyle/>
          <a:p>
            <a:pPr>
              <a:lnSpc>
                <a:spcPct val="115000"/>
              </a:lnSpc>
              <a:spcAft>
                <a:spcPts val="800"/>
              </a:spcAft>
            </a:pPr>
            <a:r>
              <a:rPr lang="en-US" altLang="zh-TW" sz="2800" kern="100" dirty="0">
                <a:latin typeface="Times New Roman" panose="02020603050405020304" pitchFamily="18" charset="0"/>
                <a:ea typeface="新細明體" panose="02020500000000000000" pitchFamily="18" charset="-120"/>
                <a:cs typeface="Arial" panose="020B0604020202020204" pitchFamily="34" charset="0"/>
              </a:rPr>
              <a:t>Borrower journey – Residential Loan</a:t>
            </a:r>
            <a:endParaRPr lang="en-US" altLang="zh-HK" sz="10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
        <p:nvSpPr>
          <p:cNvPr id="5" name="文字方塊 4">
            <a:extLst>
              <a:ext uri="{FF2B5EF4-FFF2-40B4-BE49-F238E27FC236}">
                <a16:creationId xmlns:a16="http://schemas.microsoft.com/office/drawing/2014/main" id="{23EA9173-C9E7-E5E3-617F-AA6DEB3D3C1B}"/>
              </a:ext>
            </a:extLst>
          </p:cNvPr>
          <p:cNvSpPr txBox="1"/>
          <p:nvPr/>
        </p:nvSpPr>
        <p:spPr>
          <a:xfrm>
            <a:off x="7632000" y="469322"/>
            <a:ext cx="4553893" cy="3022559"/>
          </a:xfrm>
          <a:prstGeom prst="rect">
            <a:avLst/>
          </a:prstGeom>
          <a:noFill/>
        </p:spPr>
        <p:txBody>
          <a:bodyPr wrap="square">
            <a:spAutoFit/>
          </a:bodyPr>
          <a:lstStyle/>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Assumption: </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Diagram for Happy Flow for borrower only </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Loan agreement is attached when borrower receiving approval result</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Identity verification is a one-step simply process for borrower, and they gets the result instantly</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In happy flow, document verification and lender acceptance were completed by system in real-time. Borrower gets the results of each process in a very short period. Waiting period ignorable.</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Client agreement is digitally signed through portal in real-time.</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Portal had automated loan disbursement process for happy flow borrower.</a:t>
            </a:r>
          </a:p>
          <a:p>
            <a:pPr>
              <a:lnSpc>
                <a:spcPct val="115000"/>
              </a:lnSpc>
              <a:spcAft>
                <a:spcPts val="800"/>
              </a:spcAft>
            </a:pPr>
            <a:endPar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endParaRPr>
          </a:p>
          <a:p>
            <a:pPr marL="228600" indent="-228600">
              <a:lnSpc>
                <a:spcPct val="115000"/>
              </a:lnSpc>
              <a:spcAft>
                <a:spcPts val="800"/>
              </a:spcAft>
              <a:buFont typeface="+mj-lt"/>
              <a:buAutoNum type="arabicPeriod"/>
            </a:pPr>
            <a:endPar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endParaRPr>
          </a:p>
        </p:txBody>
      </p:sp>
      <p:pic>
        <p:nvPicPr>
          <p:cNvPr id="10" name="圖片 9" descr="一張含有 文字, 圖畫, 寫生, 筆跡 的圖片&#10;&#10;自動產生的描述">
            <a:extLst>
              <a:ext uri="{FF2B5EF4-FFF2-40B4-BE49-F238E27FC236}">
                <a16:creationId xmlns:a16="http://schemas.microsoft.com/office/drawing/2014/main" id="{D52D6EC0-67DC-6452-01FA-0EF06C6361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69323"/>
            <a:ext cx="7632000" cy="5977364"/>
          </a:xfrm>
          <a:prstGeom prst="rect">
            <a:avLst/>
          </a:prstGeom>
        </p:spPr>
      </p:pic>
    </p:spTree>
    <p:extLst>
      <p:ext uri="{BB962C8B-B14F-4D97-AF65-F5344CB8AC3E}">
        <p14:creationId xmlns:p14="http://schemas.microsoft.com/office/powerpoint/2010/main" val="3802811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字方塊 5">
            <a:extLst>
              <a:ext uri="{FF2B5EF4-FFF2-40B4-BE49-F238E27FC236}">
                <a16:creationId xmlns:a16="http://schemas.microsoft.com/office/drawing/2014/main" id="{2131BBF5-741F-2E3B-E8D3-319F9DD19215}"/>
              </a:ext>
            </a:extLst>
          </p:cNvPr>
          <p:cNvSpPr txBox="1"/>
          <p:nvPr/>
        </p:nvSpPr>
        <p:spPr>
          <a:xfrm>
            <a:off x="0" y="-95334"/>
            <a:ext cx="6122124" cy="548099"/>
          </a:xfrm>
          <a:prstGeom prst="rect">
            <a:avLst/>
          </a:prstGeom>
          <a:noFill/>
        </p:spPr>
        <p:txBody>
          <a:bodyPr wrap="square">
            <a:spAutoFit/>
          </a:bodyPr>
          <a:lstStyle/>
          <a:p>
            <a:pPr>
              <a:lnSpc>
                <a:spcPct val="115000"/>
              </a:lnSpc>
              <a:spcAft>
                <a:spcPts val="800"/>
              </a:spcAft>
            </a:pPr>
            <a:r>
              <a:rPr lang="en-US" altLang="zh-TW" sz="2800" kern="100" dirty="0">
                <a:latin typeface="Times New Roman" panose="02020603050405020304" pitchFamily="18" charset="0"/>
                <a:ea typeface="新細明體" panose="02020500000000000000" pitchFamily="18" charset="-120"/>
                <a:cs typeface="Arial" panose="020B0604020202020204" pitchFamily="34" charset="0"/>
              </a:rPr>
              <a:t>Borrower journey – Fix &amp; Flip Loan</a:t>
            </a:r>
            <a:endParaRPr lang="en-US" altLang="zh-HK" sz="10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
        <p:nvSpPr>
          <p:cNvPr id="5" name="文字方塊 4">
            <a:extLst>
              <a:ext uri="{FF2B5EF4-FFF2-40B4-BE49-F238E27FC236}">
                <a16:creationId xmlns:a16="http://schemas.microsoft.com/office/drawing/2014/main" id="{23EA9173-C9E7-E5E3-617F-AA6DEB3D3C1B}"/>
              </a:ext>
            </a:extLst>
          </p:cNvPr>
          <p:cNvSpPr txBox="1"/>
          <p:nvPr/>
        </p:nvSpPr>
        <p:spPr>
          <a:xfrm>
            <a:off x="8003263" y="452765"/>
            <a:ext cx="4188737" cy="4876912"/>
          </a:xfrm>
          <a:prstGeom prst="rect">
            <a:avLst/>
          </a:prstGeom>
          <a:noFill/>
        </p:spPr>
        <p:txBody>
          <a:bodyPr wrap="square">
            <a:spAutoFit/>
          </a:bodyPr>
          <a:lstStyle/>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Assumption: </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Same approval process with</a:t>
            </a:r>
            <a:r>
              <a:rPr lang="zh-TW" altLang="en-US" sz="10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Residential Loan in happy flow (Fix &amp; Flip Loans) for borrower </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Loan agreement is attached when borrower receiving approval result</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Identity verification is a one-step simply process for borrower, and they gets the result instantly</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In happy flow, document verification and lender acceptance were completed by system in real-time. Borrower gets the results of each process in a very short period. Waiting period ignorable.</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Client agreement is digitally signed through portal in real-time.</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Portal had automated loan disbursement process for happy flow borrower.</a:t>
            </a:r>
          </a:p>
          <a:p>
            <a:pPr>
              <a:lnSpc>
                <a:spcPct val="115000"/>
              </a:lnSpc>
              <a:spcAft>
                <a:spcPts val="800"/>
              </a:spcAft>
            </a:pPr>
            <a:endPar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endParaRPr>
          </a:p>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Remarks:</a:t>
            </a:r>
          </a:p>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Main differences in Fix &amp; Flip loans when compared to residential loans:</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Document submission requirement is different: renovation quotation and schedule plan are needed</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Disbursement process might split into stages instead of one-time</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Higher interest rate</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Shorter tenor</a:t>
            </a:r>
          </a:p>
        </p:txBody>
      </p:sp>
      <p:pic>
        <p:nvPicPr>
          <p:cNvPr id="15" name="圖片 14" descr="一張含有 文字, 筆跡, 圖畫, 寫生 的圖片&#10;&#10;自動產生的描述">
            <a:extLst>
              <a:ext uri="{FF2B5EF4-FFF2-40B4-BE49-F238E27FC236}">
                <a16:creationId xmlns:a16="http://schemas.microsoft.com/office/drawing/2014/main" id="{55C7B141-868D-8B1B-EA38-1609BD9A49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61818"/>
            <a:ext cx="7992000" cy="5994000"/>
          </a:xfrm>
          <a:prstGeom prst="rect">
            <a:avLst/>
          </a:prstGeom>
        </p:spPr>
      </p:pic>
    </p:spTree>
    <p:extLst>
      <p:ext uri="{BB962C8B-B14F-4D97-AF65-F5344CB8AC3E}">
        <p14:creationId xmlns:p14="http://schemas.microsoft.com/office/powerpoint/2010/main" val="2094603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字方塊 11">
            <a:extLst>
              <a:ext uri="{FF2B5EF4-FFF2-40B4-BE49-F238E27FC236}">
                <a16:creationId xmlns:a16="http://schemas.microsoft.com/office/drawing/2014/main" id="{53C18AA4-AFE9-A93B-84B9-036DE76DE3AD}"/>
              </a:ext>
            </a:extLst>
          </p:cNvPr>
          <p:cNvSpPr txBox="1"/>
          <p:nvPr/>
        </p:nvSpPr>
        <p:spPr>
          <a:xfrm>
            <a:off x="0" y="738623"/>
            <a:ext cx="8395061" cy="4734886"/>
          </a:xfrm>
          <a:prstGeom prst="rect">
            <a:avLst/>
          </a:prstGeom>
          <a:noFill/>
        </p:spPr>
        <p:txBody>
          <a:bodyPr wrap="square">
            <a:spAutoFit/>
          </a:bodyPr>
          <a:lstStyle/>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latin typeface="Times New Roman" panose="02020603050405020304" pitchFamily="18" charset="0"/>
              <a:ea typeface="新細明體" panose="02020500000000000000" pitchFamily="18" charset="-120"/>
              <a:cs typeface="Arial" panose="020B0604020202020204" pitchFamily="34" charset="0"/>
            </a:endParaRPr>
          </a:p>
          <a:p>
            <a:pPr>
              <a:lnSpc>
                <a:spcPct val="115000"/>
              </a:lnSpc>
              <a:spcAft>
                <a:spcPts val="800"/>
              </a:spcAft>
            </a:pPr>
            <a:endParaRPr lang="en-US" altLang="zh-TW" sz="28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pic>
        <p:nvPicPr>
          <p:cNvPr id="14" name="圖片 13" descr="一張含有 文字, 筆跡, 筆記本, 紙張 的圖片&#10;&#10;自動產生的描述">
            <a:extLst>
              <a:ext uri="{FF2B5EF4-FFF2-40B4-BE49-F238E27FC236}">
                <a16:creationId xmlns:a16="http://schemas.microsoft.com/office/drawing/2014/main" id="{DBE3B516-433B-05EA-D9FF-D2D16FAD08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996000" y="-472570"/>
            <a:ext cx="5976000" cy="7968000"/>
          </a:xfrm>
          <a:prstGeom prst="rect">
            <a:avLst/>
          </a:prstGeom>
        </p:spPr>
      </p:pic>
      <p:sp>
        <p:nvSpPr>
          <p:cNvPr id="15" name="文字方塊 14">
            <a:extLst>
              <a:ext uri="{FF2B5EF4-FFF2-40B4-BE49-F238E27FC236}">
                <a16:creationId xmlns:a16="http://schemas.microsoft.com/office/drawing/2014/main" id="{CB1A0917-400B-DBA1-0FB3-174781206EAE}"/>
              </a:ext>
            </a:extLst>
          </p:cNvPr>
          <p:cNvSpPr txBox="1"/>
          <p:nvPr/>
        </p:nvSpPr>
        <p:spPr>
          <a:xfrm>
            <a:off x="7968000" y="523429"/>
            <a:ext cx="4223999" cy="4951292"/>
          </a:xfrm>
          <a:prstGeom prst="rect">
            <a:avLst/>
          </a:prstGeom>
          <a:noFill/>
        </p:spPr>
        <p:txBody>
          <a:bodyPr wrap="square">
            <a:spAutoFit/>
          </a:bodyPr>
          <a:lstStyle/>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Assumption: </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Same approval process with Residential, Fix &amp; Flip</a:t>
            </a:r>
            <a:r>
              <a:rPr lang="zh-TW" altLang="en-US" sz="1000" kern="100" dirty="0">
                <a:latin typeface="Times New Roman" panose="02020603050405020304" pitchFamily="18" charset="0"/>
                <a:ea typeface="新細明體" panose="02020500000000000000" pitchFamily="18" charset="-120"/>
                <a:cs typeface="Times New Roman" panose="02020603050405020304" pitchFamily="18" charset="0"/>
              </a:rPr>
              <a:t> </a:t>
            </a: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Loans in happy flow  (Line of Credit) for borrower</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Loan agreement is attached when borrower receiving approval result</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Identity verification is a one-step simply process for borrower, and they gets the result instantly</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In happy flow, document verification and lender acceptance were completed by system in real-time. Borrower gets the results of each process in a very short period. Waiting period ignorable.</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Client agreement is digitally signed through portal in real-time.</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Portal had automated loan disbursement process for happy flow borrower.</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Lender have full decision in reviewing client account status and renewal for client agreement</a:t>
            </a:r>
          </a:p>
          <a:p>
            <a:pPr marL="228600" indent="-228600">
              <a:lnSpc>
                <a:spcPct val="115000"/>
              </a:lnSpc>
              <a:spcAft>
                <a:spcPts val="800"/>
              </a:spcAft>
              <a:buFont typeface="+mj-l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Client won’t actively asking for account renewal/ closure</a:t>
            </a:r>
          </a:p>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Remarks:</a:t>
            </a:r>
          </a:p>
          <a:p>
            <a:pPr>
              <a:lnSpc>
                <a:spcPct val="115000"/>
              </a:lnSpc>
              <a:spcAft>
                <a:spcPts val="800"/>
              </a:spcAft>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Main differences between Line of Credit and the other two types of  loans:</a:t>
            </a:r>
          </a:p>
          <a:p>
            <a:pPr marL="228600" indent="-228600">
              <a:lnSpc>
                <a:spcPct val="115000"/>
              </a:lnSpc>
              <a:spcAft>
                <a:spcPts val="800"/>
              </a:spcAf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No disbursement process. If no account usage, no repayment process.</a:t>
            </a:r>
          </a:p>
          <a:p>
            <a:pPr marL="228600" indent="-228600">
              <a:lnSpc>
                <a:spcPct val="115000"/>
              </a:lnSpc>
              <a:spcAft>
                <a:spcPts val="800"/>
              </a:spcAf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Line of credit products can have short or long duration with client, depending on the specific product features.</a:t>
            </a:r>
          </a:p>
          <a:p>
            <a:pPr marL="228600" indent="-228600">
              <a:lnSpc>
                <a:spcPct val="115000"/>
              </a:lnSpc>
              <a:spcAft>
                <a:spcPts val="800"/>
              </a:spcAft>
              <a:buAutoNum type="arabicPeriod"/>
            </a:pPr>
            <a:r>
              <a:rPr lang="en-US" altLang="zh-TW" sz="1000" kern="100" dirty="0">
                <a:latin typeface="Times New Roman" panose="02020603050405020304" pitchFamily="18" charset="0"/>
                <a:ea typeface="新細明體" panose="02020500000000000000" pitchFamily="18" charset="-120"/>
                <a:cs typeface="Times New Roman" panose="02020603050405020304" pitchFamily="18" charset="0"/>
              </a:rPr>
              <a:t>Detailed workflows for different line of credit products may be different</a:t>
            </a:r>
          </a:p>
        </p:txBody>
      </p:sp>
      <p:sp>
        <p:nvSpPr>
          <p:cNvPr id="17" name="文字方塊 16">
            <a:extLst>
              <a:ext uri="{FF2B5EF4-FFF2-40B4-BE49-F238E27FC236}">
                <a16:creationId xmlns:a16="http://schemas.microsoft.com/office/drawing/2014/main" id="{387B0C07-1340-F3A9-EAA9-1301C467D758}"/>
              </a:ext>
            </a:extLst>
          </p:cNvPr>
          <p:cNvSpPr txBox="1"/>
          <p:nvPr/>
        </p:nvSpPr>
        <p:spPr>
          <a:xfrm>
            <a:off x="0" y="-95334"/>
            <a:ext cx="6122124" cy="548099"/>
          </a:xfrm>
          <a:prstGeom prst="rect">
            <a:avLst/>
          </a:prstGeom>
          <a:noFill/>
        </p:spPr>
        <p:txBody>
          <a:bodyPr wrap="square">
            <a:spAutoFit/>
          </a:bodyPr>
          <a:lstStyle/>
          <a:p>
            <a:pPr>
              <a:lnSpc>
                <a:spcPct val="115000"/>
              </a:lnSpc>
              <a:spcAft>
                <a:spcPts val="800"/>
              </a:spcAft>
            </a:pPr>
            <a:r>
              <a:rPr lang="en-US" altLang="zh-TW" sz="2800" kern="100" dirty="0">
                <a:latin typeface="Times New Roman" panose="02020603050405020304" pitchFamily="18" charset="0"/>
                <a:ea typeface="新細明體" panose="02020500000000000000" pitchFamily="18" charset="-120"/>
                <a:cs typeface="Arial" panose="020B0604020202020204" pitchFamily="34" charset="0"/>
              </a:rPr>
              <a:t>Borrower journey – Line of Credit</a:t>
            </a:r>
            <a:endParaRPr lang="en-US" altLang="zh-HK" sz="1000" kern="100" dirty="0">
              <a:effectLst/>
              <a:latin typeface="Times New Roman" panose="02020603050405020304" pitchFamily="18" charset="0"/>
              <a:ea typeface="新細明體" panose="02020500000000000000" pitchFamily="18" charset="-120"/>
              <a:cs typeface="Arial" panose="020B0604020202020204" pitchFamily="34" charset="0"/>
            </a:endParaRPr>
          </a:p>
        </p:txBody>
      </p:sp>
    </p:spTree>
    <p:extLst>
      <p:ext uri="{BB962C8B-B14F-4D97-AF65-F5344CB8AC3E}">
        <p14:creationId xmlns:p14="http://schemas.microsoft.com/office/powerpoint/2010/main" val="4008349074"/>
      </p:ext>
    </p:extLst>
  </p:cSld>
  <p:clrMapOvr>
    <a:masterClrMapping/>
  </p:clrMapOvr>
</p:sld>
</file>

<file path=ppt/theme/theme1.xml><?xml version="1.0" encoding="utf-8"?>
<a:theme xmlns:a="http://schemas.openxmlformats.org/drawingml/2006/main" name="BjornVTI">
  <a:themeElements>
    <a:clrScheme name="AnalogousFromRegularSeed_2SEEDS">
      <a:dk1>
        <a:srgbClr val="000000"/>
      </a:dk1>
      <a:lt1>
        <a:srgbClr val="FFFFFF"/>
      </a:lt1>
      <a:dk2>
        <a:srgbClr val="1B2F2E"/>
      </a:dk2>
      <a:lt2>
        <a:srgbClr val="F3F1F0"/>
      </a:lt2>
      <a:accent1>
        <a:srgbClr val="3B9EB1"/>
      </a:accent1>
      <a:accent2>
        <a:srgbClr val="46B196"/>
      </a:accent2>
      <a:accent3>
        <a:srgbClr val="4D7EC3"/>
      </a:accent3>
      <a:accent4>
        <a:srgbClr val="B13B3E"/>
      </a:accent4>
      <a:accent5>
        <a:srgbClr val="C37B4D"/>
      </a:accent5>
      <a:accent6>
        <a:srgbClr val="B19A3B"/>
      </a:accent6>
      <a:hlink>
        <a:srgbClr val="C05944"/>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jornVTI" id="{D01443FD-65CF-4AEF-9B9D-4466C96F9785}" vid="{36EF4262-385E-40E6-B073-FB18FD98BF4C}"/>
    </a:ext>
  </a:extLst>
</a:theme>
</file>

<file path=docProps/app.xml><?xml version="1.0" encoding="utf-8"?>
<Properties xmlns="http://schemas.openxmlformats.org/officeDocument/2006/extended-properties" xmlns:vt="http://schemas.openxmlformats.org/officeDocument/2006/docPropsVTypes">
  <TotalTime>0</TotalTime>
  <Words>2970</Words>
  <Application>Microsoft Office PowerPoint</Application>
  <PresentationFormat>寬螢幕</PresentationFormat>
  <Paragraphs>297</Paragraphs>
  <Slides>16</Slides>
  <Notes>0</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16</vt:i4>
      </vt:variant>
    </vt:vector>
  </HeadingPairs>
  <TitlesOfParts>
    <vt:vector size="22" baseType="lpstr">
      <vt:lpstr>Söhne</vt:lpstr>
      <vt:lpstr>新細明體</vt:lpstr>
      <vt:lpstr>Arial</vt:lpstr>
      <vt:lpstr>Neue Haas Grotesk Text Pro</vt:lpstr>
      <vt:lpstr>Times New Roman</vt:lpstr>
      <vt:lpstr>BjornVTI</vt:lpstr>
      <vt:lpstr>Q1 –Task1   </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Q1 –Task1</dc:title>
  <dc:creator>Franco Fan</dc:creator>
  <cp:lastModifiedBy>Franco Fan</cp:lastModifiedBy>
  <cp:revision>12</cp:revision>
  <dcterms:created xsi:type="dcterms:W3CDTF">2024-01-17T01:44:05Z</dcterms:created>
  <dcterms:modified xsi:type="dcterms:W3CDTF">2024-01-24T03:02:50Z</dcterms:modified>
</cp:coreProperties>
</file>

<file path=docProps/thumbnail.jpeg>
</file>